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2" r:id="rId2"/>
    <p:sldId id="284" r:id="rId3"/>
    <p:sldId id="305" r:id="rId4"/>
    <p:sldId id="308" r:id="rId5"/>
    <p:sldId id="309" r:id="rId6"/>
    <p:sldId id="312" r:id="rId7"/>
    <p:sldId id="300" r:id="rId8"/>
    <p:sldId id="306" r:id="rId9"/>
    <p:sldId id="307" r:id="rId10"/>
    <p:sldId id="310" r:id="rId11"/>
    <p:sldId id="311" r:id="rId12"/>
    <p:sldId id="304" r:id="rId13"/>
    <p:sldId id="288" r:id="rId14"/>
  </p:sldIdLst>
  <p:sldSz cx="10693400" cy="7561263"/>
  <p:notesSz cx="9942513" cy="6810375"/>
  <p:defaultTextStyle>
    <a:defPPr>
      <a:defRPr lang="sk-SK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9" autoAdjust="0"/>
    <p:restoredTop sz="94680" autoAdjust="0"/>
  </p:normalViewPr>
  <p:slideViewPr>
    <p:cSldViewPr>
      <p:cViewPr varScale="1">
        <p:scale>
          <a:sx n="94" d="100"/>
          <a:sy n="94" d="100"/>
        </p:scale>
        <p:origin x="1464" y="84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920A5AFF-C966-41E8-BB6F-4FC244C6A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264" cy="341472"/>
          </a:xfrm>
          <a:prstGeom prst="rect">
            <a:avLst/>
          </a:prstGeom>
        </p:spPr>
        <p:txBody>
          <a:bodyPr vert="horz" lIns="91460" tIns="45730" rIns="91460" bIns="4573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4FCA760E-CDC7-4C18-A0A9-1F3EAE72FC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1074" y="1"/>
            <a:ext cx="4309851" cy="341472"/>
          </a:xfrm>
          <a:prstGeom prst="rect">
            <a:avLst/>
          </a:prstGeom>
        </p:spPr>
        <p:txBody>
          <a:bodyPr vert="horz" lIns="91460" tIns="45730" rIns="91460" bIns="45730" rtlCol="0"/>
          <a:lstStyle>
            <a:lvl1pPr algn="r">
              <a:defRPr sz="1200"/>
            </a:lvl1pPr>
          </a:lstStyle>
          <a:p>
            <a:fld id="{F73BDE8F-9A21-4135-9F7B-9E6CD9FF31F5}" type="datetimeFigureOut">
              <a:rPr lang="sk-SK" smtClean="0"/>
              <a:t>25. 1. 2023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C02B3A8-B01A-4ECB-AC7A-102933F051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68904"/>
            <a:ext cx="4308264" cy="341471"/>
          </a:xfrm>
          <a:prstGeom prst="rect">
            <a:avLst/>
          </a:prstGeom>
        </p:spPr>
        <p:txBody>
          <a:bodyPr vert="horz" lIns="91460" tIns="45730" rIns="91460" bIns="4573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B3D976E-FDAF-43A9-8CD1-8FCA50708A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1074" y="6468904"/>
            <a:ext cx="4309851" cy="341471"/>
          </a:xfrm>
          <a:prstGeom prst="rect">
            <a:avLst/>
          </a:prstGeom>
        </p:spPr>
        <p:txBody>
          <a:bodyPr vert="horz" lIns="91460" tIns="45730" rIns="91460" bIns="45730" rtlCol="0" anchor="b"/>
          <a:lstStyle>
            <a:lvl1pPr algn="r">
              <a:defRPr sz="1200"/>
            </a:lvl1pPr>
          </a:lstStyle>
          <a:p>
            <a:fld id="{91BA0FA8-CF89-40F4-B904-1B6F0EAAB9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1937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8422" cy="340519"/>
          </a:xfrm>
          <a:prstGeom prst="rect">
            <a:avLst/>
          </a:prstGeom>
        </p:spPr>
        <p:txBody>
          <a:bodyPr vert="horz" lIns="91460" tIns="45730" rIns="91460" bIns="4573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631791" y="1"/>
            <a:ext cx="4308422" cy="340519"/>
          </a:xfrm>
          <a:prstGeom prst="rect">
            <a:avLst/>
          </a:prstGeom>
        </p:spPr>
        <p:txBody>
          <a:bodyPr vert="horz" lIns="91460" tIns="45730" rIns="91460" bIns="45730" rtlCol="0"/>
          <a:lstStyle>
            <a:lvl1pPr algn="r">
              <a:defRPr sz="1200"/>
            </a:lvl1pPr>
          </a:lstStyle>
          <a:p>
            <a:fld id="{277A76E0-2A5E-4976-91BC-4B208643F839}" type="datetimeFigureOut">
              <a:rPr lang="sk-SK" smtClean="0"/>
              <a:t>25. 1. 2023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165475" y="511175"/>
            <a:ext cx="3611563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0" tIns="45730" rIns="91460" bIns="4573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94252" y="3234929"/>
            <a:ext cx="7954010" cy="3064669"/>
          </a:xfrm>
          <a:prstGeom prst="rect">
            <a:avLst/>
          </a:prstGeom>
        </p:spPr>
        <p:txBody>
          <a:bodyPr vert="horz" lIns="91460" tIns="45730" rIns="91460" bIns="4573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6468676"/>
            <a:ext cx="4308422" cy="340519"/>
          </a:xfrm>
          <a:prstGeom prst="rect">
            <a:avLst/>
          </a:prstGeom>
        </p:spPr>
        <p:txBody>
          <a:bodyPr vert="horz" lIns="91460" tIns="45730" rIns="91460" bIns="4573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631791" y="6468676"/>
            <a:ext cx="4308422" cy="340519"/>
          </a:xfrm>
          <a:prstGeom prst="rect">
            <a:avLst/>
          </a:prstGeom>
        </p:spPr>
        <p:txBody>
          <a:bodyPr vert="horz" lIns="91460" tIns="45730" rIns="91460" bIns="45730" rtlCol="0" anchor="b"/>
          <a:lstStyle>
            <a:lvl1pPr algn="r">
              <a:defRPr sz="1200"/>
            </a:lvl1pPr>
          </a:lstStyle>
          <a:p>
            <a:fld id="{1D7C28D5-60DA-43FA-9D01-101F2B09627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18440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165475" y="511175"/>
            <a:ext cx="3611563" cy="2554288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C28D5-60DA-43FA-9D01-101F2B096272}" type="slidenum">
              <a:rPr lang="sk-SK" smtClean="0"/>
              <a:t>1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E73D4C5-69CC-4B10-B124-A7C8F7F289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248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165475" y="511175"/>
            <a:ext cx="3611563" cy="2554288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C28D5-60DA-43FA-9D01-101F2B096272}" type="slidenum">
              <a:rPr lang="sk-SK" smtClean="0"/>
              <a:t>10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90F068-C1C9-4CE4-BC65-041C25EF44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47270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165475" y="511175"/>
            <a:ext cx="3611563" cy="2554288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C28D5-60DA-43FA-9D01-101F2B096272}" type="slidenum">
              <a:rPr lang="sk-SK" smtClean="0"/>
              <a:t>11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0E676AC-A889-4D87-AEA8-08D6194D7A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19703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165475" y="511175"/>
            <a:ext cx="3611563" cy="2554288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C28D5-60DA-43FA-9D01-101F2B096272}" type="slidenum">
              <a:rPr lang="sk-SK" smtClean="0"/>
              <a:t>12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4E359BB-BC40-400D-A7BC-096D45EBE7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34906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165475" y="511175"/>
            <a:ext cx="3611563" cy="2554288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C28D5-60DA-43FA-9D01-101F2B096272}" type="slidenum">
              <a:rPr lang="sk-SK" smtClean="0"/>
              <a:t>13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B8A429F-2F4A-424E-8829-97FD899126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248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165475" y="511175"/>
            <a:ext cx="3611563" cy="2554288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C28D5-60DA-43FA-9D01-101F2B096272}" type="slidenum">
              <a:rPr lang="sk-SK" smtClean="0"/>
              <a:t>2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705F4DB-AE47-41F9-93B3-0DD39723FA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248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165475" y="511175"/>
            <a:ext cx="3611563" cy="2554288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C28D5-60DA-43FA-9D01-101F2B096272}" type="slidenum">
              <a:rPr lang="sk-SK" smtClean="0"/>
              <a:t>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2620430-BD4E-44C9-9E6A-B95C5CD223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248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165475" y="511175"/>
            <a:ext cx="3611563" cy="2554288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C28D5-60DA-43FA-9D01-101F2B096272}" type="slidenum">
              <a:rPr lang="sk-SK" smtClean="0"/>
              <a:t>4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FB19E7B-ADBC-419A-8A33-E94769636B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46933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165475" y="511175"/>
            <a:ext cx="3611563" cy="2554288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C28D5-60DA-43FA-9D01-101F2B096272}" type="slidenum">
              <a:rPr lang="sk-SK" smtClean="0"/>
              <a:t>5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0444A0E-E100-4680-87D4-7DD5EC4059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0570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165475" y="511175"/>
            <a:ext cx="3611563" cy="2554288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C28D5-60DA-43FA-9D01-101F2B096272}" type="slidenum">
              <a:rPr lang="sk-SK" smtClean="0"/>
              <a:t>6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0444A0E-E100-4680-87D4-7DD5EC4059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7619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165475" y="511175"/>
            <a:ext cx="3611563" cy="2554288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C28D5-60DA-43FA-9D01-101F2B096272}" type="slidenum">
              <a:rPr lang="sk-SK" smtClean="0"/>
              <a:t>7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4755F90-7402-4CA0-9703-6706C0F1F6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16260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165475" y="511175"/>
            <a:ext cx="3611563" cy="2554288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C28D5-60DA-43FA-9D01-101F2B096272}" type="slidenum">
              <a:rPr lang="sk-SK" smtClean="0"/>
              <a:t>8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04B7414-0380-44F2-AF69-C023070E2C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9285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165475" y="511175"/>
            <a:ext cx="3611563" cy="2554288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C28D5-60DA-43FA-9D01-101F2B096272}" type="slidenum">
              <a:rPr lang="sk-SK" smtClean="0"/>
              <a:t>9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A29281C-ADED-4B7C-952D-F5721765A9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116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C660-0EFA-440F-A6F1-903E11AEED04}" type="datetime1">
              <a:rPr lang="sk-SK" smtClean="0"/>
              <a:t>25. 1. 2023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2FA-1DB2-4CB3-83F9-AA70FF0AB3B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7796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078F-250D-4F88-95E0-666974430AA2}" type="datetime1">
              <a:rPr lang="sk-SK" smtClean="0"/>
              <a:t>25. 1. 2023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2FA-1DB2-4CB3-83F9-AA70FF0AB3B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7943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9C6B-24E7-4626-9B09-4E7D00796829}" type="datetime1">
              <a:rPr lang="sk-SK" smtClean="0"/>
              <a:t>25. 1. 2023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2FA-1DB2-4CB3-83F9-AA70FF0AB3B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602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8B37-D1C7-48AC-A6BF-5CD612992171}" type="datetime1">
              <a:rPr lang="sk-SK" smtClean="0"/>
              <a:t>25. 1. 2023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2FA-1DB2-4CB3-83F9-AA70FF0AB3B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168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30C0-6389-4B2F-98A0-E5966A3C8AD3}" type="datetime1">
              <a:rPr lang="sk-SK" smtClean="0"/>
              <a:t>25. 1. 2023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2FA-1DB2-4CB3-83F9-AA70FF0AB3B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2215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2AF7-074C-4DDF-9CBD-D41473EDE021}" type="datetime1">
              <a:rPr lang="sk-SK" smtClean="0"/>
              <a:t>25. 1. 2023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2FA-1DB2-4CB3-83F9-AA70FF0AB3B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0568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D61F-1D00-4EB3-BA1C-0D4EFEE931A5}" type="datetime1">
              <a:rPr lang="sk-SK" smtClean="0"/>
              <a:t>25. 1. 2023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2FA-1DB2-4CB3-83F9-AA70FF0AB3B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5366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CC81-A2F9-471D-B601-134E69040938}" type="datetime1">
              <a:rPr lang="sk-SK" smtClean="0"/>
              <a:t>25. 1. 2023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2FA-1DB2-4CB3-83F9-AA70FF0AB3B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1717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DAEE-733A-42FB-AC0E-418470964124}" type="datetime1">
              <a:rPr lang="sk-SK" smtClean="0"/>
              <a:t>25. 1. 2023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2FA-1DB2-4CB3-83F9-AA70FF0AB3B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6224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8CA5-0548-4C34-9BAF-BA997E4C3447}" type="datetime1">
              <a:rPr lang="sk-SK" smtClean="0"/>
              <a:t>25. 1. 2023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2FA-1DB2-4CB3-83F9-AA70FF0AB3B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6748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0B96-CB97-46D4-A568-2DDD5E6F4033}" type="datetime1">
              <a:rPr lang="sk-SK" smtClean="0"/>
              <a:t>25. 1. 2023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2FA-1DB2-4CB3-83F9-AA70FF0AB3B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0497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B85C9-E9AF-4C79-AB79-E9ABDBC823D4}" type="datetime1">
              <a:rPr lang="sk-SK" smtClean="0"/>
              <a:t>25. 1. 2023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EC2FA-1DB2-4CB3-83F9-AA70FF0AB3B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495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7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reprik@gmail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hyperlink" Target="http://www.reprik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227820" y="1885654"/>
            <a:ext cx="8424936" cy="1767318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sk-SK" sz="3600" b="1" dirty="0"/>
              <a:t>REGIONÁLNY PRIEMYSELNÝ INOVAČNÝ KLASTER RIMAVSKÁ KOTLINA </a:t>
            </a:r>
            <a:br>
              <a:rPr lang="sk-SK" sz="3600" b="1" dirty="0"/>
            </a:br>
            <a:r>
              <a:rPr lang="sk-SK" sz="3600" b="1" dirty="0"/>
              <a:t>REPRIK</a:t>
            </a:r>
          </a:p>
        </p:txBody>
      </p:sp>
      <p:pic>
        <p:nvPicPr>
          <p:cNvPr id="1026" name="Picture 2" descr="reprik_2_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84" y="549333"/>
            <a:ext cx="3564272" cy="86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988BBCB5-ED4E-4873-A019-06C476779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998" y="4428703"/>
            <a:ext cx="2558579" cy="943126"/>
          </a:xfrm>
          <a:prstGeom prst="rect">
            <a:avLst/>
          </a:prstGeom>
        </p:spPr>
      </p:pic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id="{57567FDA-625A-4D48-8B4C-D3F9BEC6A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06" y="5868863"/>
            <a:ext cx="3834124" cy="1005731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957E93F9-6954-49FD-9C2F-531DF3CC1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492" y="5731129"/>
            <a:ext cx="2922602" cy="1145846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A773BE58-A144-493F-A182-A5F12A5CCF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82" y="323257"/>
            <a:ext cx="1043632" cy="103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8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prik_2_final">
            <a:extLst>
              <a:ext uri="{FF2B5EF4-FFF2-40B4-BE49-F238E27FC236}">
                <a16:creationId xmlns:a16="http://schemas.microsoft.com/office/drawing/2014/main" id="{0E194142-E372-4EA0-B79E-D6187326B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53" y="468263"/>
            <a:ext cx="2232000" cy="53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E1E086EA-C828-49BD-B6BB-6B4277D774CF}"/>
              </a:ext>
            </a:extLst>
          </p:cNvPr>
          <p:cNvSpPr/>
          <p:nvPr/>
        </p:nvSpPr>
        <p:spPr>
          <a:xfrm>
            <a:off x="736636" y="1260351"/>
            <a:ext cx="9506608" cy="5645303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sk-SK" sz="2400" b="1" i="0" dirty="0">
                <a:solidFill>
                  <a:srgbClr val="00B050"/>
                </a:solidFill>
                <a:effectLst/>
                <a:latin typeface="Raleway Flex"/>
              </a:rPr>
              <a:t>CIRCULAR SKILLS</a:t>
            </a:r>
            <a:r>
              <a:rPr lang="sk-SK" sz="2400" b="0" i="0" dirty="0">
                <a:solidFill>
                  <a:srgbClr val="00B050"/>
                </a:solidFill>
                <a:effectLst/>
                <a:latin typeface="Raleway Flex"/>
              </a:rPr>
              <a:t> </a:t>
            </a:r>
          </a:p>
          <a:p>
            <a:endParaRPr lang="sk-SK" sz="2400" dirty="0"/>
          </a:p>
          <a:p>
            <a:r>
              <a:rPr lang="sk-SK" sz="2400" dirty="0"/>
              <a:t>Aby sa ekonomika stala skutočne obehovou, musia sa do nej zapojiť všetky zainteresované strany: verejné orgány, podniky, odbory, občianska spoločnosť, najmä pedagógovia a školitelia.</a:t>
            </a:r>
          </a:p>
          <a:p>
            <a:endParaRPr lang="sk-SK" sz="2400" dirty="0"/>
          </a:p>
          <a:p>
            <a:r>
              <a:rPr lang="sk-SK" sz="2400" b="1" dirty="0"/>
              <a:t>Kľúčové prvky obehového hospodárstva:</a:t>
            </a:r>
          </a:p>
          <a:p>
            <a:r>
              <a:rPr lang="sk-SK" sz="2400" dirty="0"/>
              <a:t>1 uprednostniť regeneračné zdroje, </a:t>
            </a:r>
          </a:p>
          <a:p>
            <a:r>
              <a:rPr lang="sk-SK" sz="2400" dirty="0"/>
              <a:t>2 zachovať a rozšíriť to, čo je už vyrobené, </a:t>
            </a:r>
          </a:p>
          <a:p>
            <a:r>
              <a:rPr lang="sk-SK" sz="2400" dirty="0"/>
              <a:t>3 použiť odpad ako zdroj, </a:t>
            </a:r>
          </a:p>
          <a:p>
            <a:r>
              <a:rPr lang="sk-SK" sz="2400" dirty="0"/>
              <a:t>4 prehodnotiť obchodný model, </a:t>
            </a:r>
          </a:p>
          <a:p>
            <a:r>
              <a:rPr lang="sk-SK" sz="2400" dirty="0"/>
              <a:t>5 navrhnúť budúcnosť, </a:t>
            </a:r>
          </a:p>
          <a:p>
            <a:r>
              <a:rPr lang="sk-SK" sz="2400" dirty="0"/>
              <a:t>6 využiť digitálne technológie, </a:t>
            </a:r>
          </a:p>
          <a:p>
            <a:r>
              <a:rPr lang="sk-SK" sz="2400" dirty="0"/>
              <a:t>7 spolupracovať pri vytváraní spoločnej hodnoty.</a:t>
            </a:r>
          </a:p>
          <a:p>
            <a:endParaRPr lang="sk-SK" sz="2400" dirty="0"/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E4675CC7-CE1A-4C4A-A987-C4A77E09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2FA-1DB2-4CB3-83F9-AA70FF0AB3BE}" type="slidenum">
              <a:rPr lang="sk-SK" smtClean="0"/>
              <a:t>10</a:t>
            </a:fld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F4E3308-C0D4-476B-B4CA-E37A65308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086" y="95261"/>
            <a:ext cx="881644" cy="8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prik_2_final">
            <a:extLst>
              <a:ext uri="{FF2B5EF4-FFF2-40B4-BE49-F238E27FC236}">
                <a16:creationId xmlns:a16="http://schemas.microsoft.com/office/drawing/2014/main" id="{0E194142-E372-4EA0-B79E-D6187326B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53" y="468263"/>
            <a:ext cx="2232000" cy="53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E1E086EA-C828-49BD-B6BB-6B4277D774CF}"/>
              </a:ext>
            </a:extLst>
          </p:cNvPr>
          <p:cNvSpPr/>
          <p:nvPr/>
        </p:nvSpPr>
        <p:spPr>
          <a:xfrm>
            <a:off x="796653" y="1332359"/>
            <a:ext cx="9073008" cy="453730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just"/>
            <a:r>
              <a:rPr lang="sk-SK" sz="2400" b="1" i="0" dirty="0">
                <a:solidFill>
                  <a:srgbClr val="00B050"/>
                </a:solidFill>
                <a:effectLst/>
                <a:latin typeface="Raleway Flex"/>
              </a:rPr>
              <a:t>CIRCULAR SKILLS</a:t>
            </a:r>
            <a:r>
              <a:rPr lang="sk-SK" sz="2400" b="0" i="0" dirty="0">
                <a:solidFill>
                  <a:srgbClr val="00B050"/>
                </a:solidFill>
                <a:effectLst/>
                <a:latin typeface="Raleway Flex"/>
              </a:rPr>
              <a:t> 2</a:t>
            </a:r>
          </a:p>
          <a:p>
            <a:pPr algn="just"/>
            <a:endParaRPr lang="sk-SK" sz="2400" dirty="0"/>
          </a:p>
          <a:p>
            <a:pPr algn="just"/>
            <a:r>
              <a:rPr lang="sk-SK" sz="2400" dirty="0"/>
              <a:t>Podiel svetovej ekonomiky, ktorý je lineárny, t. j. podiel materiálových vstupov, ktoré sa opätovne nepoužívajú ani nerecyklujú ale končia ako odpad.</a:t>
            </a:r>
          </a:p>
          <a:p>
            <a:pPr algn="just"/>
            <a:r>
              <a:rPr lang="sk-SK" sz="2400" dirty="0"/>
              <a:t>„V roku 2021 bol naša planéta cirkulárna na 8,6</a:t>
            </a:r>
            <a:r>
              <a:rPr lang="en-GB" sz="2400" dirty="0"/>
              <a:t>%</a:t>
            </a:r>
            <a:r>
              <a:rPr lang="sk-SK" sz="2400" dirty="0"/>
              <a:t>“</a:t>
            </a:r>
            <a:r>
              <a:rPr lang="en-GB" sz="2400" dirty="0"/>
              <a:t>. </a:t>
            </a:r>
            <a:r>
              <a:rPr lang="sk-SK" sz="2400" dirty="0"/>
              <a:t>To znamená, že </a:t>
            </a:r>
            <a:r>
              <a:rPr lang="sk-SK" sz="2400"/>
              <a:t>približne 8,6</a:t>
            </a:r>
            <a:r>
              <a:rPr lang="en-GB" sz="2400"/>
              <a:t>% </a:t>
            </a:r>
            <a:r>
              <a:rPr lang="sk-SK" sz="2400" dirty="0"/>
              <a:t>zo všetkého čo sme na svete vyrobili sa opätovne znova použilo.</a:t>
            </a:r>
          </a:p>
          <a:p>
            <a:pPr algn="just"/>
            <a:r>
              <a:rPr lang="sk-SK" sz="2400" dirty="0"/>
              <a:t>Materiál alebo látka vytvorená pri spracovaní alebo výrobe niečoho iného Vedľajší produkt môže byť užitočný a predajný alebo môže byť považovaný za odpad avšak z hľadiska obehového hospodárstva odpad vôbec neexistuje.</a:t>
            </a:r>
            <a:endParaRPr lang="sk-SK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FF083F1F-BB7B-4836-A70E-8C3E0AA0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2FA-1DB2-4CB3-83F9-AA70FF0AB3BE}" type="slidenum">
              <a:rPr lang="sk-SK" smtClean="0"/>
              <a:t>11</a:t>
            </a:fld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80034D9-2E5A-48A9-B782-8E11551CAC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086" y="95261"/>
            <a:ext cx="881644" cy="8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prik_2_final">
            <a:extLst>
              <a:ext uri="{FF2B5EF4-FFF2-40B4-BE49-F238E27FC236}">
                <a16:creationId xmlns:a16="http://schemas.microsoft.com/office/drawing/2014/main" id="{78AAD041-3A66-4742-98C2-81BF7B5B3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53" y="468263"/>
            <a:ext cx="2232000" cy="53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A8C86B6A-E5EB-4CFF-A8FC-519C7BB8538F}"/>
              </a:ext>
            </a:extLst>
          </p:cNvPr>
          <p:cNvSpPr/>
          <p:nvPr/>
        </p:nvSpPr>
        <p:spPr>
          <a:xfrm>
            <a:off x="594172" y="1217560"/>
            <a:ext cx="9793088" cy="720878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pl-PL" sz="4000" b="1" dirty="0"/>
              <a:t>TCC – Teamwork, Cooperation, Collaboration</a:t>
            </a:r>
            <a:endParaRPr lang="sk-SK" sz="40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FCEF175-5022-434E-A4DC-09F9E11FD0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4" y="3288552"/>
            <a:ext cx="1498377" cy="92992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AF801974-CF93-4730-BCFC-6439D30C38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93" y="1987575"/>
            <a:ext cx="3536987" cy="933764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29179EF2-0F33-4CBC-A447-E6FC4C656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42" y="3326709"/>
            <a:ext cx="3011438" cy="72557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70A92A3-8A02-42DD-9F8F-656330E25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0" y="4113749"/>
            <a:ext cx="6877624" cy="304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E76E7FD7-10AF-486E-A427-7A8203938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24" y="3191924"/>
            <a:ext cx="2479638" cy="112318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9E2C048-6782-49BC-98ED-F715D122C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796" y="2127959"/>
            <a:ext cx="2763152" cy="53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7289CF68-982C-4290-9C33-ED8B9751C7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5573" y="3234608"/>
            <a:ext cx="2152950" cy="847843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69E2F97F-83D7-40B8-A4AE-F0AB922E6C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086" y="95261"/>
            <a:ext cx="881644" cy="8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88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lokTextu 3"/>
          <p:cNvSpPr txBox="1">
            <a:spLocks noChangeArrowheads="1"/>
          </p:cNvSpPr>
          <p:nvPr/>
        </p:nvSpPr>
        <p:spPr bwMode="auto">
          <a:xfrm>
            <a:off x="2394372" y="1476375"/>
            <a:ext cx="6048672" cy="4814306"/>
          </a:xfrm>
          <a:prstGeom prst="rect">
            <a:avLst/>
          </a:prstGeom>
          <a:noFill/>
          <a:ln>
            <a:noFill/>
          </a:ln>
        </p:spPr>
        <p:txBody>
          <a:bodyPr wrap="square" lIns="104306" tIns="52153" rIns="104306" bIns="52153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2400" b="1" dirty="0">
                <a:latin typeface="+mn-lt"/>
              </a:rPr>
              <a:t>Ďakujem za pozornosť!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sk-SK" altLang="sk-SK" sz="1400" b="1" dirty="0"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sk-SK" altLang="sk-SK" sz="1400" b="1" dirty="0"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sk-SK" altLang="sk-SK" sz="1400" dirty="0"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sk-SK" altLang="sk-SK" sz="1400" dirty="0"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2000" b="1" dirty="0">
                <a:latin typeface="+mn-lt"/>
              </a:rPr>
              <a:t>Ing. Marian Bakita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sk-SK" altLang="sk-SK" sz="2000" b="1" dirty="0"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2000" b="1" dirty="0">
                <a:latin typeface="+mn-lt"/>
              </a:rPr>
              <a:t>+421 902 073 260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2000" dirty="0">
                <a:latin typeface="+mn-lt"/>
                <a:hlinkClick r:id="rId3"/>
              </a:rPr>
              <a:t>inforeprik@gmail.com</a:t>
            </a:r>
            <a:endParaRPr lang="sk-SK" altLang="sk-SK" sz="2000" dirty="0"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2000" dirty="0" err="1">
                <a:latin typeface="+mn-lt"/>
                <a:hlinkClick r:id="rId4"/>
              </a:rPr>
              <a:t>www.reprik.eu</a:t>
            </a:r>
            <a:endParaRPr lang="sk-SK" altLang="sk-SK" sz="2000" dirty="0"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sk-SK" altLang="sk-SK" sz="1400" dirty="0"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sk-SK" altLang="sk-SK" sz="1400" dirty="0">
              <a:latin typeface="+mn-lt"/>
            </a:endParaRPr>
          </a:p>
          <a:p>
            <a:pPr algn="ctr">
              <a:buNone/>
            </a:pPr>
            <a:r>
              <a:rPr lang="sk-SK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REGIONAL INDUSTRIAL INNOVATION CLUSTER RIMAVSKÁ KOTLINA </a:t>
            </a:r>
          </a:p>
          <a:p>
            <a:pPr algn="ctr">
              <a:buNone/>
            </a:pPr>
            <a:r>
              <a:rPr lang="sk-SK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REPRIK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sk-SK" altLang="sk-SK" sz="1400" dirty="0">
              <a:solidFill>
                <a:srgbClr val="292934"/>
              </a:solidFill>
              <a:latin typeface="+mn-lt"/>
            </a:endParaRPr>
          </a:p>
          <a:p>
            <a:pPr algn="ctr">
              <a:buNone/>
              <a:defRPr/>
            </a:pPr>
            <a:r>
              <a:rPr lang="sk-SK" sz="1400" b="1" dirty="0">
                <a:latin typeface="+mn-lt"/>
                <a:cs typeface="Arial" panose="020B0604020202020204" pitchFamily="34" charset="0"/>
              </a:rPr>
              <a:t>REGIONÁLNY PRIEMYSELNÝ INOVAČNÝ KLASTER RIMAVSKÁ KOTLINA </a:t>
            </a:r>
          </a:p>
          <a:p>
            <a:pPr algn="ctr">
              <a:buNone/>
              <a:defRPr/>
            </a:pPr>
            <a:r>
              <a:rPr lang="sk-SK" sz="1400" b="1" dirty="0">
                <a:latin typeface="+mn-lt"/>
                <a:cs typeface="Arial" panose="020B0604020202020204" pitchFamily="34" charset="0"/>
              </a:rPr>
              <a:t>REPRIK </a:t>
            </a:r>
          </a:p>
          <a:p>
            <a:pPr algn="ctr">
              <a:buNone/>
              <a:defRPr/>
            </a:pPr>
            <a:r>
              <a:rPr lang="sk-SK" sz="1400" b="1" dirty="0">
                <a:latin typeface="+mn-lt"/>
              </a:rPr>
              <a:t>26.01.2023</a:t>
            </a:r>
            <a:endParaRPr lang="sk-SK" altLang="sk-SK" sz="1400" b="1" dirty="0">
              <a:latin typeface="+mn-lt"/>
            </a:endParaRPr>
          </a:p>
        </p:txBody>
      </p:sp>
      <p:pic>
        <p:nvPicPr>
          <p:cNvPr id="11" name="Picture 2" descr="reprik_2_fi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468263"/>
            <a:ext cx="2232000" cy="53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825133EA-A911-4E1F-B0FA-F1D6A9D7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2FA-1DB2-4CB3-83F9-AA70FF0AB3BE}" type="slidenum">
              <a:rPr lang="sk-SK" smtClean="0"/>
              <a:t>13</a:t>
            </a:fld>
            <a:endParaRPr lang="sk-SK" dirty="0"/>
          </a:p>
        </p:txBody>
      </p:sp>
      <p:sp>
        <p:nvSpPr>
          <p:cNvPr id="3" name="AutoShape 2" descr="Logo">
            <a:extLst>
              <a:ext uri="{FF2B5EF4-FFF2-40B4-BE49-F238E27FC236}">
                <a16:creationId xmlns:a16="http://schemas.microsoft.com/office/drawing/2014/main" id="{2345EE91-9D44-470B-97EE-D5161D1FD6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4300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2958F805-4DA2-4884-BA57-AC38A16BAC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086" y="95261"/>
            <a:ext cx="881644" cy="8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9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ĺžnik 12"/>
          <p:cNvSpPr/>
          <p:nvPr/>
        </p:nvSpPr>
        <p:spPr>
          <a:xfrm>
            <a:off x="666180" y="1260351"/>
            <a:ext cx="4032447" cy="5337526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sk-SK" sz="2000" b="1" dirty="0"/>
              <a:t>Cluster information</a:t>
            </a:r>
          </a:p>
          <a:p>
            <a:endParaRPr lang="sk-SK" sz="2000" b="1" dirty="0"/>
          </a:p>
          <a:p>
            <a:r>
              <a:rPr lang="sk-S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Office</a:t>
            </a:r>
          </a:p>
          <a:p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Ulica Mieru 283/24</a:t>
            </a:r>
          </a:p>
          <a:p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980 02 Jesenské </a:t>
            </a:r>
          </a:p>
          <a:p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1</a:t>
            </a:r>
          </a:p>
          <a:p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Ulica Mieru 283/24</a:t>
            </a:r>
          </a:p>
          <a:p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980 02 Jesenské </a:t>
            </a:r>
          </a:p>
          <a:p>
            <a:r>
              <a:rPr lang="sk-SK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2</a:t>
            </a:r>
          </a:p>
          <a:p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Lučenecká cesta 2266/6</a:t>
            </a:r>
          </a:p>
          <a:p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960 01 Zvolen</a:t>
            </a:r>
          </a:p>
          <a:p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WEB: WWW.REPRIK.EU</a:t>
            </a:r>
          </a:p>
          <a:p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TEL:  +421 902 073 260</a:t>
            </a:r>
          </a:p>
          <a:p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EMAIL: inforeprik@gmail.com</a:t>
            </a:r>
          </a:p>
          <a:p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reprik@reprik.sk</a:t>
            </a:r>
            <a:endParaRPr lang="sk-SK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 descr="Obrázok, na ktorom je mapa&#10;&#10;Automaticky generovaný popis">
            <a:extLst>
              <a:ext uri="{FF2B5EF4-FFF2-40B4-BE49-F238E27FC236}">
                <a16:creationId xmlns:a16="http://schemas.microsoft.com/office/drawing/2014/main" id="{6054127E-CE42-45F6-83CB-EA9038D45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07" r="21180" b="1"/>
          <a:stretch/>
        </p:blipFill>
        <p:spPr>
          <a:xfrm>
            <a:off x="3330476" y="1027583"/>
            <a:ext cx="7104680" cy="615034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pic>
        <p:nvPicPr>
          <p:cNvPr id="9" name="Picture 2" descr="reprik_2_final">
            <a:extLst>
              <a:ext uri="{FF2B5EF4-FFF2-40B4-BE49-F238E27FC236}">
                <a16:creationId xmlns:a16="http://schemas.microsoft.com/office/drawing/2014/main" id="{0E194142-E372-4EA0-B79E-D6187326B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84" y="473665"/>
            <a:ext cx="2232000" cy="53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D5D80CBB-E885-4CA3-B3ED-B33AF5E4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D726AE82-3CC5-4B07-A0E7-67D11B41FC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086" y="95261"/>
            <a:ext cx="881644" cy="8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9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38188" y="1044327"/>
            <a:ext cx="91450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Regionálny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priemyselný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inovačný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klaster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Rimavská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kotlina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REPRIK</a:t>
            </a: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k-SK" sz="2000" dirty="0"/>
          </a:p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spája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zástupcov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verejnej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samosprávy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podnikateľov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združení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neziskových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vzdelávacích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organizácií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účelom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integrovaného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rozvoja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regiónu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Gemer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Malohont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NUTS 3 - SK032, prevažne región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Gemer -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Malohont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Obdĺžnik 5"/>
          <p:cNvSpPr/>
          <p:nvPr/>
        </p:nvSpPr>
        <p:spPr>
          <a:xfrm>
            <a:off x="810196" y="5861312"/>
            <a:ext cx="9433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Cieľom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vybudovať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ekologický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inovatívny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sociálne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spravodlivý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vzdelaný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región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ktorý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environmentálne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ohľaduplný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ekonomicky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efektívny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sociálne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zodpovedný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dopadom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obyvateľov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regiónu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2" name="Obrázok 11" descr="File:Slovakia Gem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23" y="2675543"/>
            <a:ext cx="532859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reprik_2_final">
            <a:extLst>
              <a:ext uri="{FF2B5EF4-FFF2-40B4-BE49-F238E27FC236}">
                <a16:creationId xmlns:a16="http://schemas.microsoft.com/office/drawing/2014/main" id="{0E194142-E372-4EA0-B79E-D6187326B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4" y="426195"/>
            <a:ext cx="2232000" cy="53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BB4B2D69-3079-4982-91C7-DA4EA94BA663}"/>
              </a:ext>
            </a:extLst>
          </p:cNvPr>
          <p:cNvSpPr/>
          <p:nvPr/>
        </p:nvSpPr>
        <p:spPr>
          <a:xfrm>
            <a:off x="738188" y="2896160"/>
            <a:ext cx="3256186" cy="474656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sk-SK" sz="2400" b="1" dirty="0">
                <a:solidFill>
                  <a:srgbClr val="00B050"/>
                </a:solidFill>
              </a:rPr>
              <a:t>Charakteristika územia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B545A3A4-0E8B-426F-8126-B1D74C26CB73}"/>
              </a:ext>
            </a:extLst>
          </p:cNvPr>
          <p:cNvSpPr txBox="1"/>
          <p:nvPr/>
        </p:nvSpPr>
        <p:spPr>
          <a:xfrm>
            <a:off x="1046813" y="3370816"/>
            <a:ext cx="32561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400" b="1" dirty="0"/>
              <a:t>NRO,</a:t>
            </a:r>
          </a:p>
          <a:p>
            <a:pPr algn="ctr"/>
            <a:r>
              <a:rPr lang="sk-SK" sz="2400" b="1" dirty="0"/>
              <a:t>Nízka zamestnanosť,</a:t>
            </a:r>
          </a:p>
          <a:p>
            <a:pPr algn="ctr"/>
            <a:r>
              <a:rPr lang="sk-SK" sz="2400" b="1" dirty="0"/>
              <a:t>Nízke vzdelanie </a:t>
            </a:r>
            <a:r>
              <a:rPr lang="sk-SK" sz="2400" b="1" dirty="0" err="1"/>
              <a:t>zamestnateľných</a:t>
            </a:r>
            <a:r>
              <a:rPr lang="sk-SK" sz="2400" b="1" dirty="0"/>
              <a:t> ľudí,</a:t>
            </a:r>
          </a:p>
          <a:p>
            <a:pPr algn="ctr"/>
            <a:r>
              <a:rPr lang="sk-SK" sz="2400" b="1" dirty="0"/>
              <a:t>Vysoký podiel MRK,</a:t>
            </a:r>
            <a:endParaRPr lang="sk-SK" sz="2400" dirty="0"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BB463C84-9FDD-4525-A140-9B2768B681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086" y="95261"/>
            <a:ext cx="881644" cy="8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7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eprik_2_final">
            <a:extLst>
              <a:ext uri="{FF2B5EF4-FFF2-40B4-BE49-F238E27FC236}">
                <a16:creationId xmlns:a16="http://schemas.microsoft.com/office/drawing/2014/main" id="{0E194142-E372-4EA0-B79E-D6187326B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4" y="426195"/>
            <a:ext cx="2232000" cy="53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ducation for Sustainable Development">
            <a:extLst>
              <a:ext uri="{FF2B5EF4-FFF2-40B4-BE49-F238E27FC236}">
                <a16:creationId xmlns:a16="http://schemas.microsoft.com/office/drawing/2014/main" id="{0F209159-82E7-4696-94F1-08ADD5D3B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1411679"/>
            <a:ext cx="5112568" cy="473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4F7A228F-BEC4-45F3-B65A-4EB19224A772}"/>
              </a:ext>
            </a:extLst>
          </p:cNvPr>
          <p:cNvSpPr/>
          <p:nvPr/>
        </p:nvSpPr>
        <p:spPr>
          <a:xfrm>
            <a:off x="738188" y="1620391"/>
            <a:ext cx="4392487" cy="5275971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sk-SK" sz="2800" b="1" dirty="0"/>
              <a:t>Obehové hospodárstvo </a:t>
            </a:r>
          </a:p>
          <a:p>
            <a:pPr algn="ctr"/>
            <a:r>
              <a:rPr lang="sk-SK" sz="2800" dirty="0"/>
              <a:t>je systém tvorby produktov </a:t>
            </a:r>
          </a:p>
          <a:p>
            <a:pPr algn="ctr"/>
            <a:r>
              <a:rPr lang="sk-SK" sz="2800" dirty="0"/>
              <a:t>za účasti všetkých aktérov modelu </a:t>
            </a:r>
          </a:p>
          <a:p>
            <a:pPr algn="ctr"/>
            <a:r>
              <a:rPr lang="sk-SK" sz="2800" b="1" dirty="0"/>
              <a:t>QUADRUPLE HELIX </a:t>
            </a:r>
          </a:p>
          <a:p>
            <a:pPr algn="ctr"/>
            <a:r>
              <a:rPr lang="sk-SK" sz="2800" dirty="0"/>
              <a:t>pre ekologickú stabilitu krajiny a ekonomickú</a:t>
            </a:r>
            <a:br>
              <a:rPr lang="sk-SK" sz="2800" dirty="0"/>
            </a:br>
            <a:r>
              <a:rPr lang="sk-SK" sz="2800" dirty="0"/>
              <a:t>udržateľnosť rozvoja regiónu </a:t>
            </a:r>
          </a:p>
          <a:p>
            <a:pPr algn="ctr"/>
            <a:r>
              <a:rPr lang="sk-SK" sz="2800" dirty="0"/>
              <a:t>s dopadom na sociálne spravodlivé pracovné </a:t>
            </a:r>
          </a:p>
          <a:p>
            <a:pPr algn="ctr"/>
            <a:r>
              <a:rPr lang="sk-SK" sz="2800" dirty="0"/>
              <a:t>a obývateľné prostredie </a:t>
            </a:r>
          </a:p>
          <a:p>
            <a:pPr algn="ctr"/>
            <a:r>
              <a:rPr lang="sk-SK" sz="2800" dirty="0"/>
              <a:t>modelu </a:t>
            </a:r>
            <a:r>
              <a:rPr lang="sk-SK" sz="2800" b="1" dirty="0"/>
              <a:t>QUINTUPLE HELIX.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8D9E8B9-128E-4157-9800-EA6FCFD6BA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086" y="95261"/>
            <a:ext cx="881644" cy="8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eprik_2_final">
            <a:extLst>
              <a:ext uri="{FF2B5EF4-FFF2-40B4-BE49-F238E27FC236}">
                <a16:creationId xmlns:a16="http://schemas.microsoft.com/office/drawing/2014/main" id="{0E194142-E372-4EA0-B79E-D6187326B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4" y="426195"/>
            <a:ext cx="2232000" cy="53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C0328CE9-6A6B-4FC0-AE24-AC3A78894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228" y="972319"/>
            <a:ext cx="7938988" cy="4736930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666180" y="5619448"/>
            <a:ext cx="97035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Model inovácie </a:t>
            </a:r>
            <a:r>
              <a:rPr lang="sk-SK" sz="20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Quintuple</a:t>
            </a:r>
            <a:r>
              <a:rPr lang="sk-SK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k-SK" sz="20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Helix</a:t>
            </a:r>
            <a:r>
              <a:rPr lang="sk-SK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vytvára kvalitné, konkurencieschopné, sociálne zodpovedné podnikateľské prostredie prostredníctvom úzkej spolupráce regionálnej samosprávy, akademickej sféry a výskumu, podnikateľskou praxou a verejnosťou v ekonomike založenej na vedomostiach za neustálej spolupráce a vzájomnej pomoci, </a:t>
            </a:r>
          </a:p>
          <a:p>
            <a:pPr algn="ctr"/>
            <a:r>
              <a:rPr lang="sk-SK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pričom celá skupina má spoločnú zodpovednosť za dosiahnutie cieľa.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EAEC715-DEDE-4B65-828C-A2A5816BF8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086" y="95261"/>
            <a:ext cx="881644" cy="8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5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eprik_2_final">
            <a:extLst>
              <a:ext uri="{FF2B5EF4-FFF2-40B4-BE49-F238E27FC236}">
                <a16:creationId xmlns:a16="http://schemas.microsoft.com/office/drawing/2014/main" id="{0E194142-E372-4EA0-B79E-D6187326B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4" y="426195"/>
            <a:ext cx="2232000" cy="53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D10EDCA-9094-4550-A0E7-9B04758C4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4" y="1476374"/>
            <a:ext cx="8568952" cy="556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5883BC1-CE42-4EA1-9264-DC586765F1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086" y="95261"/>
            <a:ext cx="881644" cy="8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4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prik_2_final">
            <a:extLst>
              <a:ext uri="{FF2B5EF4-FFF2-40B4-BE49-F238E27FC236}">
                <a16:creationId xmlns:a16="http://schemas.microsoft.com/office/drawing/2014/main" id="{0E194142-E372-4EA0-B79E-D6187326B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436459"/>
            <a:ext cx="2232000" cy="53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E1E086EA-C828-49BD-B6BB-6B4277D774CF}"/>
              </a:ext>
            </a:extLst>
          </p:cNvPr>
          <p:cNvSpPr/>
          <p:nvPr/>
        </p:nvSpPr>
        <p:spPr>
          <a:xfrm>
            <a:off x="594173" y="1172042"/>
            <a:ext cx="9996978" cy="1705763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Nosné projekty v období 2022 – 2023</a:t>
            </a: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Regionálne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centrum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obehového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hospodárstva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RCOH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FE04D063-F9F8-487A-BEE1-98240889D072}"/>
              </a:ext>
            </a:extLst>
          </p:cNvPr>
          <p:cNvSpPr/>
          <p:nvPr/>
        </p:nvSpPr>
        <p:spPr>
          <a:xfrm>
            <a:off x="1386260" y="3079498"/>
            <a:ext cx="3096344" cy="413101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pl-PL" sz="2000" b="1" dirty="0"/>
              <a:t>RCOH GEMER MALOHONT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2A5BE93F-5FF7-48ED-96F3-A74D5C483B68}"/>
              </a:ext>
            </a:extLst>
          </p:cNvPr>
          <p:cNvSpPr/>
          <p:nvPr/>
        </p:nvSpPr>
        <p:spPr>
          <a:xfrm>
            <a:off x="6714852" y="3073556"/>
            <a:ext cx="3384376" cy="413101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pl-PL" sz="2000" b="1" dirty="0"/>
              <a:t>RCOH UMR Zvolen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023" y="3737148"/>
            <a:ext cx="3510128" cy="342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9D67054F-72E4-4FED-AE28-8AB23FB9F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6" y="3780631"/>
            <a:ext cx="6659936" cy="357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D9958DCE-9126-450E-95E8-269D76CEC2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086" y="95261"/>
            <a:ext cx="881644" cy="8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49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prik_2_final">
            <a:extLst>
              <a:ext uri="{FF2B5EF4-FFF2-40B4-BE49-F238E27FC236}">
                <a16:creationId xmlns:a16="http://schemas.microsoft.com/office/drawing/2014/main" id="{0E194142-E372-4EA0-B79E-D6187326B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53" y="468263"/>
            <a:ext cx="2232000" cy="53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E1E086EA-C828-49BD-B6BB-6B4277D774CF}"/>
              </a:ext>
            </a:extLst>
          </p:cNvPr>
          <p:cNvSpPr/>
          <p:nvPr/>
        </p:nvSpPr>
        <p:spPr>
          <a:xfrm>
            <a:off x="594172" y="1217560"/>
            <a:ext cx="9793088" cy="659322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pl-PL" sz="3600" b="1" dirty="0"/>
              <a:t>VZDELÁVANIE (formálne, neformálne, informálne)</a:t>
            </a:r>
            <a:endParaRPr lang="sk-SK" sz="3600" dirty="0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8241B06B-60D3-4277-A1B3-679EEEBE9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16" y="2506279"/>
            <a:ext cx="3201044" cy="4528117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2128E90F-0D36-4B38-A745-3F6A05228F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132" y="2537547"/>
            <a:ext cx="3097104" cy="4384285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7C345460-046D-4FFB-8132-1E58C29131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4" y="2618843"/>
            <a:ext cx="3043354" cy="430299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E2015D30-8EDE-42AD-8E66-B96FFF150C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086" y="95261"/>
            <a:ext cx="881644" cy="8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9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prik_2_final">
            <a:extLst>
              <a:ext uri="{FF2B5EF4-FFF2-40B4-BE49-F238E27FC236}">
                <a16:creationId xmlns:a16="http://schemas.microsoft.com/office/drawing/2014/main" id="{0E194142-E372-4EA0-B79E-D6187326B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53" y="468263"/>
            <a:ext cx="2232000" cy="53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E1E086EA-C828-49BD-B6BB-6B4277D774CF}"/>
              </a:ext>
            </a:extLst>
          </p:cNvPr>
          <p:cNvSpPr/>
          <p:nvPr/>
        </p:nvSpPr>
        <p:spPr>
          <a:xfrm>
            <a:off x="594172" y="1548383"/>
            <a:ext cx="9793088" cy="3367756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sk-SK" sz="2400" b="1" i="0" dirty="0">
                <a:solidFill>
                  <a:srgbClr val="00B050"/>
                </a:solidFill>
                <a:effectLst/>
                <a:latin typeface="Raleway Flex"/>
              </a:rPr>
              <a:t>EVVO - Environmentálna výchova, vzdelávanie a osveta</a:t>
            </a:r>
            <a:endParaRPr lang="sk-SK" sz="2400" b="0" i="0" dirty="0">
              <a:solidFill>
                <a:srgbClr val="00B050"/>
              </a:solidFill>
              <a:effectLst/>
              <a:latin typeface="Raleway Flex"/>
            </a:endParaRPr>
          </a:p>
          <a:p>
            <a:endParaRPr lang="sk-SK" sz="2000" b="1" i="0" dirty="0">
              <a:solidFill>
                <a:srgbClr val="888888"/>
              </a:solidFill>
              <a:effectLst/>
              <a:latin typeface="Raleway Flex"/>
            </a:endParaRPr>
          </a:p>
          <a:p>
            <a:pPr marL="342900" indent="-342900">
              <a:buFontTx/>
              <a:buChar char="-"/>
            </a:pPr>
            <a:r>
              <a:rPr lang="sk-SK" sz="2400" dirty="0"/>
              <a:t>Zníženie rizika povodní a negatívnych dôsledkov zmeny klímy</a:t>
            </a:r>
          </a:p>
          <a:p>
            <a:pPr marL="342900" indent="-342900">
              <a:buFontTx/>
              <a:buChar char="-"/>
            </a:pPr>
            <a:r>
              <a:rPr lang="sk-SK" sz="2400" dirty="0"/>
              <a:t>Negatívne dôsledky zmeny klímy, adaptácia na zmenu klímy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Obehové hospodárstvo v regionálnej samospráve</a:t>
            </a:r>
            <a:endParaRPr lang="sk-SK" sz="2400" dirty="0"/>
          </a:p>
          <a:p>
            <a:pPr marL="342900" indent="-342900">
              <a:buFontTx/>
              <a:buChar char="-"/>
            </a:pPr>
            <a:r>
              <a:rPr lang="sk-SK" sz="2400" dirty="0"/>
              <a:t>Inovatívne modely na podporu energetickej bezpečnosti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Obehové hospodárstvo v regionálnej samospráve</a:t>
            </a:r>
            <a:endParaRPr lang="sk-SK" sz="2400" dirty="0"/>
          </a:p>
          <a:p>
            <a:pPr marL="342900" indent="-342900">
              <a:buFontTx/>
              <a:buChar char="-"/>
            </a:pPr>
            <a:r>
              <a:rPr lang="sk-SK" sz="2400" dirty="0" err="1"/>
              <a:t>EVOškola</a:t>
            </a:r>
            <a:r>
              <a:rPr lang="sk-SK" sz="2400" dirty="0"/>
              <a:t> - nový prístup k EVVO vzdelávaniu</a:t>
            </a:r>
          </a:p>
          <a:p>
            <a:pPr marL="342900" indent="-342900">
              <a:buFontTx/>
              <a:buChar char="-"/>
            </a:pPr>
            <a:r>
              <a:rPr lang="sk-SK" sz="2400" dirty="0"/>
              <a:t>Regionálne centrum obehového hospodárstva - RCOH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41E6FBE-750F-474D-AA22-7B79FFA63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76" y="5868863"/>
            <a:ext cx="2278899" cy="507799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97C65B95-5AD6-4839-9759-56845F6E3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836" y="5634962"/>
            <a:ext cx="2086266" cy="93358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3CAFAEF2-B1BF-486E-A39E-5B15AC430F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086" y="95261"/>
            <a:ext cx="881644" cy="8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3011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4033</TotalTime>
  <Words>552</Words>
  <Application>Microsoft Office PowerPoint</Application>
  <PresentationFormat>Vlastná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Calibri</vt:lpstr>
      <vt:lpstr>Raleway Flex</vt:lpstr>
      <vt:lpstr>Wingdings 2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Regionálne centrum obehového hospodárstva</dc:title>
  <dc:subject>ECOPORTAL 2022</dc:subject>
  <dc:creator>Jan Plesnik</dc:creator>
  <cp:keywords>NARA-SK</cp:keywords>
  <cp:lastModifiedBy>Marian Bakita</cp:lastModifiedBy>
  <cp:revision>212</cp:revision>
  <cp:lastPrinted>2022-11-23T12:53:38Z</cp:lastPrinted>
  <dcterms:created xsi:type="dcterms:W3CDTF">2021-02-25T08:05:40Z</dcterms:created>
  <dcterms:modified xsi:type="dcterms:W3CDTF">2023-01-25T18:50:46Z</dcterms:modified>
</cp:coreProperties>
</file>