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3" r:id="rId1"/>
  </p:sldMasterIdLst>
  <p:sldIdLst>
    <p:sldId id="256" r:id="rId2"/>
    <p:sldId id="257" r:id="rId3"/>
    <p:sldId id="258" r:id="rId4"/>
    <p:sldId id="259" r:id="rId5"/>
    <p:sldId id="275" r:id="rId6"/>
    <p:sldId id="274" r:id="rId7"/>
    <p:sldId id="263" r:id="rId8"/>
    <p:sldId id="264" r:id="rId9"/>
    <p:sldId id="269" r:id="rId10"/>
    <p:sldId id="271" r:id="rId11"/>
    <p:sldId id="273" r:id="rId12"/>
    <p:sldId id="267" r:id="rId13"/>
    <p:sldId id="268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/>
    <p:restoredTop sz="96181"/>
  </p:normalViewPr>
  <p:slideViewPr>
    <p:cSldViewPr snapToGrid="0">
      <p:cViewPr varScale="1">
        <p:scale>
          <a:sx n="121" d="100"/>
          <a:sy n="121" d="100"/>
        </p:scale>
        <p:origin x="17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2577-6203-234D-A697-4E3A3F25824D}" type="datetimeFigureOut">
              <a:rPr lang="sk-SK" smtClean="0"/>
              <a:t>26.1.2023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019A-15C9-9749-83CD-DCD13ECF784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92676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sk-SK" dirty="0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2577-6203-234D-A697-4E3A3F25824D}" type="datetimeFigureOut">
              <a:rPr lang="sk-SK" smtClean="0"/>
              <a:t>26.1.2023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019A-15C9-9749-83CD-DCD13ECF784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01167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2577-6203-234D-A697-4E3A3F25824D}" type="datetimeFigureOut">
              <a:rPr lang="sk-SK" smtClean="0"/>
              <a:t>26.1.2023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019A-15C9-9749-83CD-DCD13ECF784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20469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2577-6203-234D-A697-4E3A3F25824D}" type="datetimeFigureOut">
              <a:rPr lang="sk-SK" smtClean="0"/>
              <a:t>26.1.2023</a:t>
            </a:fld>
            <a:endParaRPr lang="sk-S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019A-15C9-9749-83CD-DCD13ECF784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55929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2577-6203-234D-A697-4E3A3F25824D}" type="datetimeFigureOut">
              <a:rPr lang="sk-SK" smtClean="0"/>
              <a:t>26.1.2023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019A-15C9-9749-83CD-DCD13ECF784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92747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2577-6203-234D-A697-4E3A3F25824D}" type="datetimeFigureOut">
              <a:rPr lang="sk-SK" smtClean="0"/>
              <a:t>26.1.2023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019A-15C9-9749-83CD-DCD13ECF784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07387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2577-6203-234D-A697-4E3A3F25824D}" type="datetimeFigureOut">
              <a:rPr lang="sk-SK" smtClean="0"/>
              <a:t>26.1.2023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019A-15C9-9749-83CD-DCD13ECF784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7191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2577-6203-234D-A697-4E3A3F25824D}" type="datetimeFigureOut">
              <a:rPr lang="sk-SK" smtClean="0"/>
              <a:t>26.1.2023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019A-15C9-9749-83CD-DCD13ECF784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53337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2577-6203-234D-A697-4E3A3F25824D}" type="datetimeFigureOut">
              <a:rPr lang="sk-SK" smtClean="0"/>
              <a:t>26.1.2023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019A-15C9-9749-83CD-DCD13ECF784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0245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2577-6203-234D-A697-4E3A3F25824D}" type="datetimeFigureOut">
              <a:rPr lang="sk-SK" smtClean="0"/>
              <a:t>26.1.2023</a:t>
            </a:fld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019A-15C9-9749-83CD-DCD13ECF784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41494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2577-6203-234D-A697-4E3A3F25824D}" type="datetimeFigureOut">
              <a:rPr lang="sk-SK" smtClean="0"/>
              <a:t>26.1.2023</a:t>
            </a:fld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019A-15C9-9749-83CD-DCD13ECF784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5288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2577-6203-234D-A697-4E3A3F25824D}" type="datetimeFigureOut">
              <a:rPr lang="sk-SK" smtClean="0"/>
              <a:t>26.1.2023</a:t>
            </a:fld>
            <a:endParaRPr lang="sk-S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019A-15C9-9749-83CD-DCD13ECF784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0431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2577-6203-234D-A697-4E3A3F25824D}" type="datetimeFigureOut">
              <a:rPr lang="sk-SK" smtClean="0"/>
              <a:t>26.1.2023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019A-15C9-9749-83CD-DCD13ECF784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5088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sk-SK" dirty="0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9A0D2577-6203-234D-A697-4E3A3F25824D}" type="datetimeFigureOut">
              <a:rPr lang="sk-SK" smtClean="0"/>
              <a:t>26.1.2023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4216019A-15C9-9749-83CD-DCD13ECF784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3522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A0D2577-6203-234D-A697-4E3A3F25824D}" type="datetimeFigureOut">
              <a:rPr lang="sk-SK" smtClean="0"/>
              <a:t>26.1.2023</a:t>
            </a:fld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4216019A-15C9-9749-83CD-DCD13ECF784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194842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  <p:sldLayoutId id="2147483976" r:id="rId13"/>
    <p:sldLayoutId id="2147483977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agency.sk/sites/default/files/sprava_o_stave_mspvsr_2019.pdf" TargetMode="External"/><Relationship Id="rId7" Type="http://schemas.openxmlformats.org/officeDocument/2006/relationships/hyperlink" Target="https://connect.trimble.com/" TargetMode="External"/><Relationship Id="rId2" Type="http://schemas.openxmlformats.org/officeDocument/2006/relationships/hyperlink" Target="https://www.csob.sk/documents/11005/1054647/SIH_antikorona_2_letak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sih.sk/stranky/investicie/sih-antikorona-zaruka" TargetMode="External"/><Relationship Id="rId5" Type="http://schemas.openxmlformats.org/officeDocument/2006/relationships/hyperlink" Target="https://www.sbagency.sk/sites/default/files/sprava_o_stave_msp_2021.pdf" TargetMode="External"/><Relationship Id="rId4" Type="http://schemas.openxmlformats.org/officeDocument/2006/relationships/hyperlink" Target="https://www.sbagency.sk/sites/default/files/sprava_o_stave_msp_2020_final.pdf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6EE16B-D616-62C7-F23C-5134ECFD7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3294303"/>
          </a:xfrm>
        </p:spPr>
        <p:txBody>
          <a:bodyPr/>
          <a:lstStyle/>
          <a:p>
            <a:r>
              <a:rPr lang="sk-SK" sz="2800" dirty="0"/>
              <a:t>COVID-19, ľudské zdroje a podnikanie v malom podniku S3D s.r.o.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211B1B5-4AA3-0FF1-B439-563F9013C7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91237"/>
            <a:ext cx="10572000" cy="1192689"/>
          </a:xfrm>
        </p:spPr>
        <p:txBody>
          <a:bodyPr>
            <a:normAutofit fontScale="40000" lnSpcReduction="20000"/>
          </a:bodyPr>
          <a:lstStyle/>
          <a:p>
            <a:r>
              <a:rPr lang="sk-SK" sz="5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VEDECKÝ SEMINÁR</a:t>
            </a:r>
          </a:p>
          <a:p>
            <a:r>
              <a:rPr lang="sk-SK" sz="5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Autor: Ing. Zuzana Dinková Gašparovičová</a:t>
            </a:r>
          </a:p>
          <a:p>
            <a:r>
              <a:rPr lang="sk-SK" sz="5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Dátum: 26.01.2023</a:t>
            </a:r>
          </a:p>
        </p:txBody>
      </p:sp>
      <p:pic>
        <p:nvPicPr>
          <p:cNvPr id="5" name="Obrázok 4" descr="Obrázok, na ktorom je text, hodiny, ClipArt&#10;&#10;Automaticky generovaný popis">
            <a:extLst>
              <a:ext uri="{FF2B5EF4-FFF2-40B4-BE49-F238E27FC236}">
                <a16:creationId xmlns:a16="http://schemas.microsoft.com/office/drawing/2014/main" id="{5C614B08-082F-05FD-50D1-022EEA692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0926" y="242647"/>
            <a:ext cx="2895600" cy="1206500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5B499CBB-D922-6F8D-72E2-3EEFC530B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0926" y="1610338"/>
            <a:ext cx="2897772" cy="1475762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422BA143-FEB1-FEF7-A5E1-A3F7DD83A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0926" y="3247291"/>
            <a:ext cx="2899470" cy="38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49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E28A7E-598A-7536-6902-20A32F3A8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883236" cy="970450"/>
          </a:xfrm>
        </p:spPr>
        <p:txBody>
          <a:bodyPr/>
          <a:lstStyle/>
          <a:p>
            <a:r>
              <a:rPr lang="sk-SK" sz="3600" dirty="0">
                <a:solidFill>
                  <a:schemeClr val="bg1"/>
                </a:solidFill>
              </a:rPr>
              <a:t>SPRÁVA O STAVE MALÉHO A STREDNÉHO PODNIKANIA V SR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28EEB3E3-038E-DB4D-17E1-576177802C5A}"/>
              </a:ext>
            </a:extLst>
          </p:cNvPr>
          <p:cNvSpPr txBox="1"/>
          <p:nvPr/>
        </p:nvSpPr>
        <p:spPr>
          <a:xfrm>
            <a:off x="498764" y="2230582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chemeClr val="accent1"/>
                </a:solidFill>
              </a:rPr>
              <a:t>2020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9E782BEE-B3D0-4149-AAB1-E46F93D27A84}"/>
              </a:ext>
            </a:extLst>
          </p:cNvPr>
          <p:cNvSpPr txBox="1"/>
          <p:nvPr/>
        </p:nvSpPr>
        <p:spPr>
          <a:xfrm>
            <a:off x="5971309" y="2327564"/>
            <a:ext cx="572192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>
                <a:effectLst/>
              </a:rPr>
              <a:t>V reakcii na pandémiu koronavírusu </a:t>
            </a:r>
            <a:r>
              <a:rPr lang="sk-SK" sz="1600" dirty="0">
                <a:effectLst/>
              </a:rPr>
              <a:t>boli v roku 2020 spustené viaceré záručné finančné nástroje - SIH antikorona záruka (SIHAZ 1) a SIH antikorona záruka 2 (SIHAZ 2). Cieľom oboch nástrojov je napomôcť </a:t>
            </a:r>
          </a:p>
          <a:p>
            <a:r>
              <a:rPr lang="sk-SK" sz="1600" dirty="0">
                <a:effectLst/>
              </a:rPr>
              <a:t>MSP preklenúť nepriaznivé obdobie spôsobené pandémiou koronavírusu popri udržaní zamestnanosti. </a:t>
            </a:r>
          </a:p>
          <a:p>
            <a:r>
              <a:rPr lang="sk-SK" sz="1600" dirty="0">
                <a:effectLst/>
              </a:rPr>
              <a:t>Do realizácie nástroja SIHAZ1 sa zapojilo 8 bánk. Do realizácie nástroja SIHAZ 2 sa zapojilo 11 bánk. </a:t>
            </a:r>
          </a:p>
          <a:p>
            <a:endParaRPr lang="sk-SK" sz="1600" dirty="0">
              <a:effectLst/>
            </a:endParaRPr>
          </a:p>
          <a:p>
            <a:r>
              <a:rPr lang="sk-SK" sz="1600" dirty="0">
                <a:effectLst/>
              </a:rPr>
              <a:t>Účelom podpory je poskytovanie zvýhodnených preklenovacích úverov pre MSP a úrokovej dotácie na zníženie úrokových sadzieb, a tým pomôcť̌ MSP vysporiadať sa s obmedzeným prístupom ku kapitálu, ktorý je spôsobený krízovou situáciou mimo kontroly podnikov a umožniť im realizáciu sociálnych opatrení v podobe udržania pracovných miest aj napriek krízovej situácii. </a:t>
            </a:r>
            <a:endParaRPr lang="sk-SK" sz="1600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1BF3A0B1-5B58-CDF6-B01B-D5892DFC9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4" y="2724892"/>
            <a:ext cx="5098472" cy="3090782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31713B5C-7E5E-9670-9BBE-60C07998C39C}"/>
              </a:ext>
            </a:extLst>
          </p:cNvPr>
          <p:cNvSpPr txBox="1"/>
          <p:nvPr/>
        </p:nvSpPr>
        <p:spPr>
          <a:xfrm>
            <a:off x="498765" y="6040582"/>
            <a:ext cx="3020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/>
              <a:t>Zdroj: Slovak Business Agency </a:t>
            </a:r>
          </a:p>
        </p:txBody>
      </p:sp>
    </p:spTree>
    <p:extLst>
      <p:ext uri="{BB962C8B-B14F-4D97-AF65-F5344CB8AC3E}">
        <p14:creationId xmlns:p14="http://schemas.microsoft.com/office/powerpoint/2010/main" val="4093277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E28A7E-598A-7536-6902-20A32F3A8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883236" cy="970450"/>
          </a:xfrm>
        </p:spPr>
        <p:txBody>
          <a:bodyPr/>
          <a:lstStyle/>
          <a:p>
            <a:r>
              <a:rPr lang="sk-SK" sz="3600" dirty="0">
                <a:solidFill>
                  <a:schemeClr val="bg1"/>
                </a:solidFill>
              </a:rPr>
              <a:t>SPRÁVA O STAVE MALÉHO A STREDNÉHO PODNIKANIA V SR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28EEB3E3-038E-DB4D-17E1-576177802C5A}"/>
              </a:ext>
            </a:extLst>
          </p:cNvPr>
          <p:cNvSpPr txBox="1"/>
          <p:nvPr/>
        </p:nvSpPr>
        <p:spPr>
          <a:xfrm>
            <a:off x="498764" y="2230582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chemeClr val="accent1"/>
                </a:solidFill>
              </a:rPr>
              <a:t>2021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C23E9461-DB79-C62B-51EE-A79CC6591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3" y="2738744"/>
            <a:ext cx="4959927" cy="2878471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008D645D-A2D9-EE99-F3BA-68D95F87600C}"/>
              </a:ext>
            </a:extLst>
          </p:cNvPr>
          <p:cNvSpPr txBox="1"/>
          <p:nvPr/>
        </p:nvSpPr>
        <p:spPr>
          <a:xfrm>
            <a:off x="498763" y="6151418"/>
            <a:ext cx="3020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/>
              <a:t>Zdroj: Slovak Business Agency 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81A3B20F-A5C2-8794-A8CA-C42A04C04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467" y="3137306"/>
            <a:ext cx="5237993" cy="253838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A6729D32-3E9A-E065-611F-2B53C43CE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7466" y="3429000"/>
            <a:ext cx="5237993" cy="457285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84CC9CCB-9AB6-1C9F-3C7C-D9936ECEC6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3155" y="2844160"/>
            <a:ext cx="5253681" cy="253838"/>
          </a:xfrm>
          <a:prstGeom prst="rect">
            <a:avLst/>
          </a:prstGeom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id="{D71C89CE-0F6B-FC2F-29D8-AC3962269F70}"/>
              </a:ext>
            </a:extLst>
          </p:cNvPr>
          <p:cNvSpPr txBox="1"/>
          <p:nvPr/>
        </p:nvSpPr>
        <p:spPr>
          <a:xfrm>
            <a:off x="5642370" y="4232197"/>
            <a:ext cx="5435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>
                <a:effectLst/>
                <a:latin typeface="TimesNewRomanPSMT"/>
              </a:rPr>
              <a:t>Zámerom podpory bolo napomôcť MSP preklenúť nepriaznivé obdobie spôsobené pandémiou </a:t>
            </a:r>
            <a:r>
              <a:rPr lang="sk-SK" sz="1800" dirty="0">
                <a:solidFill>
                  <a:schemeClr val="accent1"/>
                </a:solidFill>
                <a:effectLst/>
                <a:latin typeface="TimesNewRomanPSMT"/>
              </a:rPr>
              <a:t>za účelom udržania zamestnanosti</a:t>
            </a:r>
            <a:r>
              <a:rPr lang="sk-SK" sz="1800" dirty="0">
                <a:effectLst/>
                <a:latin typeface="TimesNewRomanPSMT"/>
              </a:rPr>
              <a:t>, urýchlene podporiť finančnú kondíciu, likviditu, ako aj peňažný tok podnikov. 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56068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7CE1636C-BE12-3893-E0DD-8142B4CD0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92" y="591005"/>
            <a:ext cx="3170516" cy="1487177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9E83F15C-6D3A-8F98-5823-E58C8F649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91" y="2622340"/>
            <a:ext cx="3170517" cy="1604473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320C0131-8ECB-8C27-DF8C-13898C312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291" y="4779819"/>
            <a:ext cx="3213961" cy="1604473"/>
          </a:xfrm>
          <a:prstGeom prst="rect">
            <a:avLst/>
          </a:prstGeom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id="{1231EBF5-33D6-A903-D4E6-BB2429AE1546}"/>
              </a:ext>
            </a:extLst>
          </p:cNvPr>
          <p:cNvSpPr txBox="1"/>
          <p:nvPr/>
        </p:nvSpPr>
        <p:spPr>
          <a:xfrm>
            <a:off x="734291" y="22167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chemeClr val="accent1"/>
                </a:solidFill>
              </a:rPr>
              <a:t>2019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B0DAD263-7EDD-9C35-D89B-7BA2D3698191}"/>
              </a:ext>
            </a:extLst>
          </p:cNvPr>
          <p:cNvSpPr txBox="1"/>
          <p:nvPr/>
        </p:nvSpPr>
        <p:spPr>
          <a:xfrm>
            <a:off x="734292" y="2227175"/>
            <a:ext cx="836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accent1"/>
                </a:solidFill>
              </a:rPr>
              <a:t>2020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EAB359CC-D3EA-C3A3-1FBD-3895A350BCF3}"/>
              </a:ext>
            </a:extLst>
          </p:cNvPr>
          <p:cNvSpPr txBox="1"/>
          <p:nvPr/>
        </p:nvSpPr>
        <p:spPr>
          <a:xfrm>
            <a:off x="734292" y="4391891"/>
            <a:ext cx="836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accent1"/>
                </a:solidFill>
              </a:rPr>
              <a:t>2021</a:t>
            </a:r>
          </a:p>
        </p:txBody>
      </p:sp>
      <p:pic>
        <p:nvPicPr>
          <p:cNvPr id="15" name="Obrázok 14">
            <a:extLst>
              <a:ext uri="{FF2B5EF4-FFF2-40B4-BE49-F238E27FC236}">
                <a16:creationId xmlns:a16="http://schemas.microsoft.com/office/drawing/2014/main" id="{B1757812-92F7-85EA-E54A-080EF9CDB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0322" y="591005"/>
            <a:ext cx="2923934" cy="1489471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B272807F-B61D-C94C-197F-22A37BCD26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0322" y="2596507"/>
            <a:ext cx="2923934" cy="1584527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:a16="http://schemas.microsoft.com/office/drawing/2014/main" id="{97443789-6DE3-A3E8-7459-55876BE2A3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5857" y="4777525"/>
            <a:ext cx="2773707" cy="1587440"/>
          </a:xfrm>
          <a:prstGeom prst="rect">
            <a:avLst/>
          </a:prstGeom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033F98F3-9492-8028-A70E-75D38DFAA7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9770" y="582304"/>
            <a:ext cx="3807691" cy="1495878"/>
          </a:xfrm>
          <a:prstGeom prst="rect">
            <a:avLst/>
          </a:prstGeom>
        </p:spPr>
      </p:pic>
      <p:pic>
        <p:nvPicPr>
          <p:cNvPr id="23" name="Obrázok 22">
            <a:extLst>
              <a:ext uri="{FF2B5EF4-FFF2-40B4-BE49-F238E27FC236}">
                <a16:creationId xmlns:a16="http://schemas.microsoft.com/office/drawing/2014/main" id="{D3C55CB1-56E3-3F52-9A47-977D37C052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9770" y="2596508"/>
            <a:ext cx="3818533" cy="1604474"/>
          </a:xfrm>
          <a:prstGeom prst="rect">
            <a:avLst/>
          </a:prstGeom>
        </p:spPr>
      </p:pic>
      <p:pic>
        <p:nvPicPr>
          <p:cNvPr id="25" name="Obrázok 24">
            <a:extLst>
              <a:ext uri="{FF2B5EF4-FFF2-40B4-BE49-F238E27FC236}">
                <a16:creationId xmlns:a16="http://schemas.microsoft.com/office/drawing/2014/main" id="{A353245B-602E-6459-915F-FFD4F02D82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0613" y="4761223"/>
            <a:ext cx="3796848" cy="1548172"/>
          </a:xfrm>
          <a:prstGeom prst="rect">
            <a:avLst/>
          </a:prstGeom>
        </p:spPr>
      </p:pic>
      <p:sp>
        <p:nvSpPr>
          <p:cNvPr id="26" name="BlokTextu 25">
            <a:extLst>
              <a:ext uri="{FF2B5EF4-FFF2-40B4-BE49-F238E27FC236}">
                <a16:creationId xmlns:a16="http://schemas.microsoft.com/office/drawing/2014/main" id="{4D18777C-FE8E-44F4-1D2D-A1970901D48C}"/>
              </a:ext>
            </a:extLst>
          </p:cNvPr>
          <p:cNvSpPr txBox="1"/>
          <p:nvPr/>
        </p:nvSpPr>
        <p:spPr>
          <a:xfrm>
            <a:off x="734291" y="6488668"/>
            <a:ext cx="27767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/>
              <a:t>Zdroj: Slovak Business Agency </a:t>
            </a:r>
          </a:p>
        </p:txBody>
      </p:sp>
    </p:spTree>
    <p:extLst>
      <p:ext uri="{BB962C8B-B14F-4D97-AF65-F5344CB8AC3E}">
        <p14:creationId xmlns:p14="http://schemas.microsoft.com/office/powerpoint/2010/main" val="1605905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91EE43-8B94-46DA-779D-48777E21C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Zdroje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8257C078-95AD-733D-AC1C-6C806B9D2BA5}"/>
              </a:ext>
            </a:extLst>
          </p:cNvPr>
          <p:cNvSpPr txBox="1"/>
          <p:nvPr/>
        </p:nvSpPr>
        <p:spPr>
          <a:xfrm>
            <a:off x="429492" y="2313708"/>
            <a:ext cx="108204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200" b="1" dirty="0"/>
              <a:t>ČSOB. </a:t>
            </a:r>
            <a:r>
              <a:rPr lang="sk-SK" sz="1200" b="1" dirty="0">
                <a:solidFill>
                  <a:srgbClr val="FFFFFF"/>
                </a:solidFill>
                <a:effectLst/>
              </a:rPr>
              <a:t>SIH2 ANTIKORONA ZÁRUKA. </a:t>
            </a:r>
          </a:p>
          <a:p>
            <a:r>
              <a:rPr lang="sk-SK" sz="1200" dirty="0">
                <a:effectLst/>
                <a:hlinkClick r:id="rId2"/>
              </a:rPr>
              <a:t>https://www.csob.sk/documents/11005/1054647/SIH_antikorona_2_letak.pdf</a:t>
            </a:r>
            <a:r>
              <a:rPr lang="sk-SK" sz="1200" b="1" dirty="0">
                <a:solidFill>
                  <a:srgbClr val="FFFFFF"/>
                </a:solidFill>
              </a:rPr>
              <a:t> </a:t>
            </a:r>
            <a:r>
              <a:rPr lang="sk-SK" sz="1200" dirty="0">
                <a:solidFill>
                  <a:srgbClr val="FFFFFF"/>
                </a:solidFill>
              </a:rPr>
              <a:t>(2023-01-22)</a:t>
            </a:r>
            <a:endParaRPr lang="sk-SK" sz="1200" dirty="0">
              <a:effectLst/>
            </a:endParaRPr>
          </a:p>
          <a:p>
            <a:endParaRPr lang="sk-SK" sz="1200" b="1" dirty="0"/>
          </a:p>
          <a:p>
            <a:endParaRPr lang="sk-SK" sz="1200" b="1" dirty="0"/>
          </a:p>
          <a:p>
            <a:r>
              <a:rPr lang="sk-SK" sz="1200" b="1" dirty="0"/>
              <a:t>SLOVAK BUSINESS AGENCY. Bratislava 2020. </a:t>
            </a:r>
            <a:r>
              <a:rPr lang="sk-SK" sz="1200" i="1" dirty="0"/>
              <a:t>Správa o stave malého a stredného podnikania v SR 2019 </a:t>
            </a:r>
          </a:p>
          <a:p>
            <a:r>
              <a:rPr lang="sk-SK" sz="1200" i="1" dirty="0">
                <a:hlinkClick r:id="rId3"/>
              </a:rPr>
              <a:t>https://www.sbagency.sk/sites/default/files/sprava_o_stave_mspvsr_2019.pdf</a:t>
            </a:r>
            <a:r>
              <a:rPr lang="sk-SK" sz="1200" i="1" dirty="0"/>
              <a:t> (2023-01-22)</a:t>
            </a:r>
          </a:p>
          <a:p>
            <a:endParaRPr lang="sk-SK" sz="1200" i="1" dirty="0"/>
          </a:p>
          <a:p>
            <a:r>
              <a:rPr lang="sk-SK" sz="1200" b="1" dirty="0"/>
              <a:t>SLOVAK BUSINESS AGENCY. Bratislava 2021. </a:t>
            </a:r>
            <a:r>
              <a:rPr lang="sk-SK" sz="1200" i="1" dirty="0"/>
              <a:t>Správa o stave malého a stredného podnikania v SR 2020 </a:t>
            </a:r>
          </a:p>
          <a:p>
            <a:r>
              <a:rPr lang="sk-SK" sz="1200" i="1" dirty="0">
                <a:hlinkClick r:id="rId4"/>
              </a:rPr>
              <a:t>https://www.sbagency.sk/sites/default/files/sprava_o_stave_msp_2020_final.pdf</a:t>
            </a:r>
            <a:r>
              <a:rPr lang="sk-SK" sz="1200" i="1" dirty="0"/>
              <a:t> (2023-01-22)</a:t>
            </a:r>
          </a:p>
          <a:p>
            <a:endParaRPr lang="sk-SK" sz="1200" i="1" dirty="0"/>
          </a:p>
          <a:p>
            <a:endParaRPr lang="sk-SK" sz="1200" i="1" dirty="0"/>
          </a:p>
          <a:p>
            <a:r>
              <a:rPr lang="sk-SK" sz="1200" b="1" dirty="0"/>
              <a:t>SLOVAK BUSINESS AGENCY. Bratislava 2022. </a:t>
            </a:r>
            <a:r>
              <a:rPr lang="sk-SK" sz="1200" i="1" dirty="0"/>
              <a:t>Správa o stave malého a stredného podnikania v SR 2021 </a:t>
            </a:r>
          </a:p>
          <a:p>
            <a:r>
              <a:rPr lang="sk-SK" sz="1200" i="1" dirty="0">
                <a:hlinkClick r:id="rId5"/>
              </a:rPr>
              <a:t>https://www.sbagency.sk/sites/default/files/sprava_o_stave_msp_2021.pdf</a:t>
            </a:r>
            <a:r>
              <a:rPr lang="sk-SK" sz="1200" i="1" dirty="0"/>
              <a:t> (2023-01-22)</a:t>
            </a:r>
          </a:p>
          <a:p>
            <a:endParaRPr lang="sk-SK" sz="1200" i="1" dirty="0"/>
          </a:p>
          <a:p>
            <a:r>
              <a:rPr lang="sk-SK" sz="1200" b="1" dirty="0"/>
              <a:t>Slovak Investment Holding. SIH ANTIKORONA ZÁRUKA. </a:t>
            </a:r>
          </a:p>
          <a:p>
            <a:r>
              <a:rPr lang="sk-SK" sz="1200" dirty="0">
                <a:hlinkClick r:id="rId6"/>
              </a:rPr>
              <a:t>https://www.sih.sk/stranky/investicie/sih-antikorona-zaruka</a:t>
            </a:r>
            <a:r>
              <a:rPr lang="sk-SK" sz="1200" dirty="0"/>
              <a:t> (2023-01-22)</a:t>
            </a:r>
          </a:p>
          <a:p>
            <a:endParaRPr lang="sk-SK" sz="1200" dirty="0"/>
          </a:p>
          <a:p>
            <a:r>
              <a:rPr lang="sk-SK" sz="1200" b="1" dirty="0"/>
              <a:t>S3D s.r.o. </a:t>
            </a:r>
          </a:p>
          <a:p>
            <a:endParaRPr lang="sk-SK" sz="1200" b="1" dirty="0"/>
          </a:p>
          <a:p>
            <a:r>
              <a:rPr lang="sk-SK" sz="1200" b="1" dirty="0"/>
              <a:t>Trimble Connect</a:t>
            </a:r>
            <a:r>
              <a:rPr lang="sk-SK" sz="1200" b="1" baseline="30000" dirty="0"/>
              <a:t>TM </a:t>
            </a:r>
          </a:p>
          <a:p>
            <a:r>
              <a:rPr lang="sk-SK" sz="1200" b="1" dirty="0">
                <a:hlinkClick r:id="rId7"/>
              </a:rPr>
              <a:t>https://connect.trimble.com</a:t>
            </a:r>
            <a:endParaRPr lang="sk-SK" sz="1200" b="1" baseline="30000" dirty="0"/>
          </a:p>
          <a:p>
            <a:endParaRPr lang="sk-SK" sz="1400" b="1" dirty="0"/>
          </a:p>
          <a:p>
            <a:endParaRPr lang="sk-SK" sz="1600" b="1" dirty="0"/>
          </a:p>
          <a:p>
            <a:endParaRPr lang="sk-SK" sz="1600" b="1" dirty="0"/>
          </a:p>
          <a:p>
            <a:endParaRPr lang="sk-SK" sz="1800" i="1" dirty="0"/>
          </a:p>
          <a:p>
            <a:endParaRPr lang="sk-SK" sz="1800" i="1" dirty="0"/>
          </a:p>
          <a:p>
            <a:endParaRPr lang="sk-SK" sz="1800" i="1" dirty="0"/>
          </a:p>
        </p:txBody>
      </p:sp>
    </p:spTree>
    <p:extLst>
      <p:ext uri="{BB962C8B-B14F-4D97-AF65-F5344CB8AC3E}">
        <p14:creationId xmlns:p14="http://schemas.microsoft.com/office/powerpoint/2010/main" val="973050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CBEE02-3502-62EC-82F0-CE7897C38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85" y="1238502"/>
            <a:ext cx="7295488" cy="2645912"/>
          </a:xfrm>
        </p:spPr>
        <p:txBody>
          <a:bodyPr/>
          <a:lstStyle/>
          <a:p>
            <a:r>
              <a:rPr lang="sk-SK" sz="3600" dirty="0"/>
              <a:t>ĎAKUJEM ZA POZORNOSŤ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30F1D96-F4C6-D736-D664-E22E60F09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3189" y="4443680"/>
            <a:ext cx="7293283" cy="713241"/>
          </a:xfrm>
        </p:spPr>
        <p:txBody>
          <a:bodyPr/>
          <a:lstStyle/>
          <a:p>
            <a:r>
              <a:rPr lang="sk-SK" sz="1400" dirty="0"/>
              <a:t>V prípade akýchkoľvek otázok ma kľudne kontaktujte: zuzana.dinkova@gmail.com alebo +421 908 742 913</a:t>
            </a:r>
          </a:p>
        </p:txBody>
      </p:sp>
    </p:spTree>
    <p:extLst>
      <p:ext uri="{BB962C8B-B14F-4D97-AF65-F5344CB8AC3E}">
        <p14:creationId xmlns:p14="http://schemas.microsoft.com/office/powerpoint/2010/main" val="3063232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42375-59C8-AEB4-7683-92F8960A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OBSAH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8287360B-BD2C-798B-55DD-0B3E1DBD022A}"/>
              </a:ext>
            </a:extLst>
          </p:cNvPr>
          <p:cNvSpPr txBox="1"/>
          <p:nvPr/>
        </p:nvSpPr>
        <p:spPr>
          <a:xfrm>
            <a:off x="245918" y="2551837"/>
            <a:ext cx="1093123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charset="2"/>
              <a:buChar char="ü"/>
            </a:pPr>
            <a:r>
              <a:rPr lang="sk-SK" sz="2000" dirty="0"/>
              <a:t>Charakteristika spoločnosti S3D s.r.o. </a:t>
            </a:r>
          </a:p>
          <a:p>
            <a:pPr>
              <a:buClr>
                <a:schemeClr val="accent1"/>
              </a:buClr>
            </a:pPr>
            <a:endParaRPr lang="sk-SK" sz="2000" dirty="0"/>
          </a:p>
          <a:p>
            <a:pPr marL="342900" indent="-342900">
              <a:buClr>
                <a:schemeClr val="accent1"/>
              </a:buClr>
              <a:buFont typeface="Wingdings" charset="2"/>
              <a:buChar char="ü"/>
            </a:pPr>
            <a:r>
              <a:rPr lang="sk-SK" sz="2000" dirty="0"/>
              <a:t>Pandémia Covid-19 a S3D s.r.o. </a:t>
            </a:r>
          </a:p>
          <a:p>
            <a:pPr>
              <a:buClr>
                <a:schemeClr val="accent1"/>
              </a:buClr>
            </a:pPr>
            <a:endParaRPr lang="sk-SK" sz="2000" dirty="0"/>
          </a:p>
          <a:p>
            <a:pPr marL="342900" indent="-342900">
              <a:buClr>
                <a:schemeClr val="accent1"/>
              </a:buClr>
              <a:buFont typeface="Wingdings" charset="2"/>
              <a:buChar char="ü"/>
            </a:pPr>
            <a:r>
              <a:rPr lang="sk-SK" sz="2000" dirty="0">
                <a:effectLst/>
              </a:rPr>
              <a:t>Záručný program SIH antikorona záruka 2A </a:t>
            </a:r>
            <a:endParaRPr lang="sk-SK" sz="2000" dirty="0"/>
          </a:p>
          <a:p>
            <a:pPr>
              <a:buClr>
                <a:schemeClr val="accent1"/>
              </a:buClr>
            </a:pPr>
            <a:endParaRPr lang="sk-SK" sz="2000" dirty="0">
              <a:effectLst/>
            </a:endParaRPr>
          </a:p>
          <a:p>
            <a:pPr marL="342900" indent="-342900">
              <a:buClr>
                <a:schemeClr val="accent1"/>
              </a:buClr>
              <a:buFont typeface="Wingdings" charset="2"/>
              <a:buChar char="ü"/>
            </a:pPr>
            <a:r>
              <a:rPr lang="sk-SK" sz="2000" dirty="0">
                <a:effectLst/>
              </a:rPr>
              <a:t>SIH antikorona záruka 2A cez ČSOB v S3D s.r.o.</a:t>
            </a:r>
          </a:p>
          <a:p>
            <a:pPr marL="342900" indent="-342900">
              <a:buClr>
                <a:schemeClr val="accent1"/>
              </a:buClr>
              <a:buFont typeface="Wingdings" charset="2"/>
              <a:buChar char="ü"/>
            </a:pPr>
            <a:endParaRPr lang="sk-SK" sz="2000" dirty="0"/>
          </a:p>
          <a:p>
            <a:pPr marL="342900" indent="-342900">
              <a:buClr>
                <a:schemeClr val="accent1"/>
              </a:buClr>
              <a:buFont typeface="Wingdings" charset="2"/>
              <a:buChar char="ü"/>
            </a:pPr>
            <a:r>
              <a:rPr lang="sk-SK" sz="2000" dirty="0"/>
              <a:t>SPRÁVA O STAVE MALÉHO A STREDNÉHO PODNIKANIA V SR</a:t>
            </a:r>
            <a:endParaRPr lang="sk-SK" sz="2000" dirty="0">
              <a:effectLst/>
            </a:endParaRPr>
          </a:p>
          <a:p>
            <a:pPr>
              <a:buClr>
                <a:schemeClr val="accent1"/>
              </a:buClr>
            </a:pPr>
            <a:endParaRPr lang="sk-SK" sz="2000" dirty="0"/>
          </a:p>
          <a:p>
            <a:pPr marL="285750" indent="-285750">
              <a:buClr>
                <a:schemeClr val="accent1"/>
              </a:buClr>
              <a:buFont typeface="Wingdings" charset="2"/>
              <a:buChar char="ü"/>
            </a:pPr>
            <a:r>
              <a:rPr lang="sk-SK" sz="2000" dirty="0"/>
              <a:t>Zdroje</a:t>
            </a:r>
          </a:p>
        </p:txBody>
      </p:sp>
    </p:spTree>
    <p:extLst>
      <p:ext uri="{BB962C8B-B14F-4D97-AF65-F5344CB8AC3E}">
        <p14:creationId xmlns:p14="http://schemas.microsoft.com/office/powerpoint/2010/main" val="3771133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511EA5-350D-8057-C9D1-E5C50F12F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dirty="0"/>
              <a:t>CHARAKTERISTIKA SPOLOČNOSTI S3D s.r.o. </a:t>
            </a:r>
            <a:endParaRPr lang="sk-SK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C89B7C09-DFD6-702A-F4FA-08BB78E32D1B}"/>
              </a:ext>
            </a:extLst>
          </p:cNvPr>
          <p:cNvSpPr txBox="1"/>
          <p:nvPr/>
        </p:nvSpPr>
        <p:spPr>
          <a:xfrm>
            <a:off x="477982" y="2382525"/>
            <a:ext cx="11544299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charset="2"/>
              <a:buChar char="ü"/>
            </a:pPr>
            <a:r>
              <a:rPr lang="sk-SK" dirty="0"/>
              <a:t>s</a:t>
            </a:r>
            <a:r>
              <a:rPr lang="sk-SK" sz="1800" dirty="0"/>
              <a:t>poločnosť s ručením obmedzeným so sídlom v Slovenskej republike </a:t>
            </a:r>
          </a:p>
          <a:p>
            <a:pPr>
              <a:buClr>
                <a:schemeClr val="accent1"/>
              </a:buClr>
            </a:pPr>
            <a:endParaRPr lang="sk-SK" sz="1800" dirty="0"/>
          </a:p>
          <a:p>
            <a:pPr marL="285750" indent="-285750">
              <a:buClr>
                <a:schemeClr val="accent1"/>
              </a:buClr>
              <a:buFont typeface="Wingdings" charset="2"/>
              <a:buChar char="ü"/>
            </a:pPr>
            <a:r>
              <a:rPr lang="sk-SK" b="1" i="1" dirty="0"/>
              <a:t>MSP</a:t>
            </a:r>
            <a:r>
              <a:rPr lang="sk-SK" sz="1800" b="1" i="1" dirty="0"/>
              <a:t> </a:t>
            </a:r>
            <a:r>
              <a:rPr lang="mr-IN" sz="1800" b="1" i="1" dirty="0"/>
              <a:t>–</a:t>
            </a:r>
            <a:r>
              <a:rPr lang="sk-SK" sz="1800" b="1" i="1" dirty="0"/>
              <a:t> </a:t>
            </a:r>
            <a:r>
              <a:rPr lang="sk-SK" sz="1800" b="1" i="1" dirty="0" err="1"/>
              <a:t>mikropodnik</a:t>
            </a:r>
            <a:r>
              <a:rPr lang="sk-SK" sz="1800" b="1" i="1" dirty="0"/>
              <a:t> </a:t>
            </a:r>
            <a:endParaRPr lang="sk-SK" sz="1800" dirty="0"/>
          </a:p>
          <a:p>
            <a:pPr>
              <a:buClr>
                <a:schemeClr val="accent1"/>
              </a:buClr>
            </a:pPr>
            <a:r>
              <a:rPr lang="sk-SK" sz="1600" dirty="0"/>
              <a:t> - 2 zamestnanci (od 2013)</a:t>
            </a:r>
          </a:p>
          <a:p>
            <a:pPr>
              <a:buClr>
                <a:schemeClr val="accent1"/>
              </a:buClr>
            </a:pPr>
            <a:r>
              <a:rPr lang="sk-SK" sz="1600" dirty="0"/>
              <a:t>- ročný obrat cca 500 tis. EUR</a:t>
            </a:r>
          </a:p>
          <a:p>
            <a:pPr marL="342900" indent="-342900">
              <a:buClr>
                <a:schemeClr val="accent1"/>
              </a:buClr>
              <a:buFontTx/>
              <a:buChar char="-"/>
            </a:pPr>
            <a:endParaRPr lang="sk-SK" sz="1800" dirty="0"/>
          </a:p>
          <a:p>
            <a:pPr marL="342900" indent="-342900">
              <a:buClr>
                <a:schemeClr val="accent1"/>
              </a:buClr>
              <a:buFont typeface="Wingdings" charset="2"/>
              <a:buChar char="ü"/>
            </a:pPr>
            <a:r>
              <a:rPr lang="sk-SK" dirty="0"/>
              <a:t>činnosti: </a:t>
            </a:r>
            <a:r>
              <a:rPr lang="sk-SK" sz="1800" dirty="0"/>
              <a:t>distribučná spoločnosť (maloobchod, veľkoobchod)</a:t>
            </a:r>
          </a:p>
          <a:p>
            <a:pPr>
              <a:buClr>
                <a:schemeClr val="accent1"/>
              </a:buClr>
            </a:pPr>
            <a:r>
              <a:rPr lang="sk-SK" sz="1800" dirty="0"/>
              <a:t>prevádzkujúca niekoľko </a:t>
            </a:r>
            <a:r>
              <a:rPr lang="sk-SK" sz="1800" dirty="0" err="1"/>
              <a:t>e-shopov</a:t>
            </a:r>
            <a:r>
              <a:rPr lang="sk-SK" sz="1800" dirty="0"/>
              <a:t> </a:t>
            </a:r>
          </a:p>
          <a:p>
            <a:pPr>
              <a:buClr>
                <a:schemeClr val="accent1"/>
              </a:buClr>
            </a:pPr>
            <a:r>
              <a:rPr lang="sk-SK" dirty="0"/>
              <a:t>d</a:t>
            </a:r>
            <a:r>
              <a:rPr lang="sk-SK" sz="1800" dirty="0"/>
              <a:t>ovážajúca ľahké betónové prefabrikované steny</a:t>
            </a:r>
          </a:p>
          <a:p>
            <a:pPr>
              <a:buClr>
                <a:schemeClr val="accent1"/>
              </a:buClr>
            </a:pPr>
            <a:r>
              <a:rPr lang="sk-SK" dirty="0"/>
              <a:t>poskytujúca konzultačné činnosti v oblasti elektronického obchodovania, stavebníctva, dovozu, medzinárodného zasielania</a:t>
            </a:r>
          </a:p>
          <a:p>
            <a:pPr>
              <a:buClr>
                <a:schemeClr val="accent1"/>
              </a:buClr>
            </a:pPr>
            <a:endParaRPr lang="sk-SK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sk-SK" dirty="0"/>
              <a:t>obchodné aktivity: Slovenská republika, krajiny EÚ</a:t>
            </a:r>
          </a:p>
          <a:p>
            <a:pPr>
              <a:buClr>
                <a:schemeClr val="accent1"/>
              </a:buClr>
            </a:pPr>
            <a:endParaRPr lang="sk-SK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sk-SK" dirty="0"/>
              <a:t>dodávatelia: krajiny EÚ, Veľká Británia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sk-SK" dirty="0"/>
              <a:t>odberatelia: krajiny EÚ</a:t>
            </a:r>
          </a:p>
          <a:p>
            <a:pPr>
              <a:buClr>
                <a:schemeClr val="accent1"/>
              </a:buClr>
            </a:pPr>
            <a:endParaRPr lang="sk-SK" sz="1800" dirty="0"/>
          </a:p>
          <a:p>
            <a:pPr>
              <a:buClr>
                <a:schemeClr val="accent1"/>
              </a:buClr>
            </a:pPr>
            <a:endParaRPr lang="sk-SK" sz="1800" dirty="0"/>
          </a:p>
          <a:p>
            <a:pPr>
              <a:buClr>
                <a:schemeClr val="accent1"/>
              </a:buClr>
            </a:pPr>
            <a:endParaRPr lang="sk-SK" sz="1800" dirty="0"/>
          </a:p>
          <a:p>
            <a:pPr>
              <a:buClr>
                <a:schemeClr val="accent1"/>
              </a:buClr>
            </a:pP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2971841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039F79-E77B-29FC-5183-BEDBFB128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Pandémia Covid-19 a S3D s.r.o.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EE2F681-ACED-8BF5-4D8F-B350443D4A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6254" y="1566041"/>
            <a:ext cx="12478184" cy="57075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>
              <a:buFont typeface="Wingdings" pitchFamily="2" charset="2"/>
              <a:buChar char="ü"/>
            </a:pPr>
            <a:endParaRPr lang="sk-SK" sz="2200" dirty="0"/>
          </a:p>
          <a:p>
            <a:pPr>
              <a:buFont typeface="Wingdings" pitchFamily="2" charset="2"/>
              <a:buChar char="ü"/>
            </a:pPr>
            <a:r>
              <a:rPr lang="sk-SK" sz="2500" dirty="0"/>
              <a:t>diverzifikovanie rizika (pred pandémiou Covid-19) - noví dodávatelia </a:t>
            </a:r>
          </a:p>
          <a:p>
            <a:pPr>
              <a:buFont typeface="Wingdings" pitchFamily="2" charset="2"/>
              <a:buChar char="ü"/>
            </a:pPr>
            <a:r>
              <a:rPr lang="sk-SK" sz="2500" dirty="0"/>
              <a:t>home office </a:t>
            </a:r>
          </a:p>
          <a:p>
            <a:pPr>
              <a:buFont typeface="Wingdings" pitchFamily="2" charset="2"/>
              <a:buChar char="ü"/>
            </a:pPr>
            <a:r>
              <a:rPr lang="sk-SK" sz="2500" dirty="0"/>
              <a:t>nové technológie – softvér, Cloud - lepšia organizácia času, prehľadnosť a komunikácia</a:t>
            </a:r>
          </a:p>
          <a:p>
            <a:pPr>
              <a:buFont typeface="Wingdings" pitchFamily="2" charset="2"/>
              <a:buChar char="ü"/>
            </a:pPr>
            <a:r>
              <a:rPr lang="sk-SK" sz="2500" dirty="0"/>
              <a:t>čerpanie SIH antikorona záruky 2A</a:t>
            </a:r>
          </a:p>
          <a:p>
            <a:pPr>
              <a:buFont typeface="Wingdings" pitchFamily="2" charset="2"/>
              <a:buChar char="ü"/>
            </a:pPr>
            <a:r>
              <a:rPr lang="sk-SK" sz="2500" dirty="0"/>
              <a:t>S3D s.r.o. nevyužila odklad splátok </a:t>
            </a:r>
          </a:p>
          <a:p>
            <a:pPr>
              <a:buFont typeface="Wingdings" pitchFamily="2" charset="2"/>
              <a:buChar char="ü"/>
            </a:pPr>
            <a:r>
              <a:rPr lang="sk-SK" sz="2500" dirty="0"/>
              <a:t>S3D s.r.o. nevyužila štátne dotácie</a:t>
            </a:r>
          </a:p>
          <a:p>
            <a:pPr>
              <a:buFont typeface="Wingdings" pitchFamily="2" charset="2"/>
              <a:buChar char="ü"/>
            </a:pPr>
            <a:r>
              <a:rPr lang="sk-SK" sz="2500" dirty="0"/>
              <a:t>S3D s.r.o. udržala zamestnanosť </a:t>
            </a:r>
          </a:p>
          <a:p>
            <a:pPr>
              <a:buFont typeface="Wingdings" pitchFamily="2" charset="2"/>
              <a:buChar char="ü"/>
            </a:pPr>
            <a:r>
              <a:rPr lang="sk-SK" sz="2500" dirty="0"/>
              <a:t>nárast dopytu v stavebnom priemysle </a:t>
            </a:r>
          </a:p>
          <a:p>
            <a:pPr>
              <a:buFont typeface="Wingdings" pitchFamily="2" charset="2"/>
              <a:buChar char="ü"/>
            </a:pPr>
            <a:r>
              <a:rPr lang="sk-SK" sz="2500" dirty="0"/>
              <a:t>nárast využívania alternatívnej dopravy/zábavy (</a:t>
            </a:r>
            <a:r>
              <a:rPr lang="sk-SK" sz="2500" dirty="0" err="1"/>
              <a:t>e</a:t>
            </a:r>
            <a:r>
              <a:rPr lang="sk-SK" sz="2500" dirty="0"/>
              <a:t>-shop rok 2021)</a:t>
            </a:r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27266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039F79-E77B-29FC-5183-BEDBFB128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Pandémia Covid-19 a S3D s.r.o. 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BF57BA9C-05A2-36AC-12E5-2AE0B13EF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8677" y="2259724"/>
            <a:ext cx="11694668" cy="4403835"/>
          </a:xfrm>
        </p:spPr>
        <p:txBody>
          <a:bodyPr>
            <a:normAutofit fontScale="62500" lnSpcReduction="2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sk-SK" sz="3300" dirty="0"/>
              <a:t>veľa nových obmedzení spôsobených dôsledkom Covid-19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sk-SK" sz="3300" dirty="0"/>
              <a:t>nárast cien – doprava, nákup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sk-SK" sz="3300" dirty="0"/>
              <a:t>predĺženie dodacích lehôt, nedostatok niektorých druhov tovaru (rok 2021)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sk-SK" sz="3300" dirty="0"/>
              <a:t>pokles spotrebiteľského dopytu (rok 2022 - </a:t>
            </a:r>
            <a:r>
              <a:rPr lang="sk-SK" sz="3300" dirty="0" err="1"/>
              <a:t>e</a:t>
            </a:r>
            <a:r>
              <a:rPr lang="sk-SK" sz="3300" dirty="0"/>
              <a:t>-shop - koncový zákazník/spotrebiteľ)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sk-SK" sz="3300" dirty="0"/>
              <a:t>výpadok výroby na strane dodávateľov skrz COVID-19 (výpadok zamestnancov, materiálov, obmedzenie výroby/služieb)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sk-SK" sz="3300" dirty="0"/>
              <a:t>pandemické opatrenia pri styku s verejnou správou (obmedzený styk/kontakt, veľký výpadok zamestnancov  v dôsledku čerpania OČR/PN)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sk-SK" sz="3300" dirty="0"/>
              <a:t>obmedzenie pri presunoch v rámci obchodných ciest zamestnancov v rámci SR aj EÚ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sk-SK" sz="3300" dirty="0"/>
              <a:t>nepredvídateľné správanie trhu dôsledkom zvyšovania cien a neistoty</a:t>
            </a:r>
          </a:p>
          <a:p>
            <a:pPr>
              <a:buFont typeface="Wingdings" pitchFamily="2" charset="2"/>
              <a:buChar char="ü"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17103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26971-DEDA-8A21-46A0-0149E86B2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dirty="0">
                <a:solidFill>
                  <a:schemeClr val="bg1"/>
                </a:solidFill>
              </a:rPr>
              <a:t>Trimble Connect</a:t>
            </a:r>
            <a:r>
              <a:rPr lang="sk-SK" sz="4000" baseline="30000" dirty="0">
                <a:solidFill>
                  <a:schemeClr val="bg1"/>
                </a:solidFill>
              </a:rPr>
              <a:t>TM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4" name="Obrázok 3" descr="Obrázok, na ktorom je text&#10;&#10;Automaticky generovaný popis">
            <a:extLst>
              <a:ext uri="{FF2B5EF4-FFF2-40B4-BE49-F238E27FC236}">
                <a16:creationId xmlns:a16="http://schemas.microsoft.com/office/drawing/2014/main" id="{CDC2EF4E-9275-DD85-B743-CA70CD7D7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91" y="2337576"/>
            <a:ext cx="3185480" cy="4073236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10E28DDB-CAC3-F4F2-4AF5-41F486307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241" y="2337576"/>
            <a:ext cx="2665960" cy="2007106"/>
          </a:xfrm>
          <a:prstGeom prst="rect">
            <a:avLst/>
          </a:prstGeom>
        </p:spPr>
      </p:pic>
      <p:pic>
        <p:nvPicPr>
          <p:cNvPr id="8" name="Obrázok 7" descr="Obrázok, na ktorom je hračka&#10;&#10;Automaticky generovaný popis">
            <a:extLst>
              <a:ext uri="{FF2B5EF4-FFF2-40B4-BE49-F238E27FC236}">
                <a16:creationId xmlns:a16="http://schemas.microsoft.com/office/drawing/2014/main" id="{04D71927-2DA7-C033-BAFC-2E90C8AC4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7242" y="4469206"/>
            <a:ext cx="2665959" cy="1941606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F78B9B15-122A-714A-CA20-A79EE9D7C2C7}"/>
              </a:ext>
            </a:extLst>
          </p:cNvPr>
          <p:cNvSpPr txBox="1"/>
          <p:nvPr/>
        </p:nvSpPr>
        <p:spPr>
          <a:xfrm>
            <a:off x="504891" y="6410813"/>
            <a:ext cx="6422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/>
              <a:t>Zdroj: Trimble Connect</a:t>
            </a:r>
            <a:r>
              <a:rPr lang="sk-SK" sz="1200" baseline="30000" dirty="0"/>
              <a:t>TM</a:t>
            </a:r>
            <a:r>
              <a:rPr lang="sk-SK" sz="1200" dirty="0"/>
              <a:t> 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A3C9CB43-9837-F37D-0C24-891E06F8CA79}"/>
              </a:ext>
            </a:extLst>
          </p:cNvPr>
          <p:cNvSpPr txBox="1"/>
          <p:nvPr/>
        </p:nvSpPr>
        <p:spPr>
          <a:xfrm>
            <a:off x="6750072" y="2507673"/>
            <a:ext cx="513712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sk-SK" sz="1600" dirty="0">
                <a:solidFill>
                  <a:schemeClr val="accent1"/>
                </a:solidFill>
              </a:rPr>
              <a:t>Trimble Connect</a:t>
            </a:r>
            <a:r>
              <a:rPr lang="sk-SK" sz="1600" baseline="30000" dirty="0">
                <a:solidFill>
                  <a:schemeClr val="accent1"/>
                </a:solidFill>
              </a:rPr>
              <a:t>TM</a:t>
            </a:r>
            <a:r>
              <a:rPr lang="sk-SK" sz="1600" dirty="0">
                <a:solidFill>
                  <a:schemeClr val="accent1"/>
                </a:solidFill>
              </a:rPr>
              <a:t>  </a:t>
            </a:r>
            <a:r>
              <a:rPr lang="sk-SK" sz="1600" dirty="0"/>
              <a:t>= jednoducho použiteľný nástroj, prehliadač, analytický nástroj na spoluprácu/prepojenie s klientom, dodávateľom, architektom, projektantom, zákazníkom = presné a  rýchle údaje v reálnom čase pomocou cloudového spoločného dátového prostredia a platformy spolupráce navrhnutej špeciálne pre stavebný priemysel. Každá osoba, fáza a proces hladko spolupracujú =  optimalizuje sa cyklus plánu, zostavovania, prevádzky</a:t>
            </a:r>
          </a:p>
          <a:p>
            <a:endParaRPr lang="sk-SK" sz="1600" dirty="0"/>
          </a:p>
          <a:p>
            <a:r>
              <a:rPr lang="sk-SK" sz="1600" dirty="0"/>
              <a:t>Umožňuje všetkým zainteresovaným stranám k projektu pristupovať, zdieľať, kontrolovať a komentovať modely s údajmi v reálnom čase = eliminovanie mnohých zdĺhavých úloh a časovo náročných koordinačných stretnutí ako aj lepšia kontrola verzií a revízií dokumentácie.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896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A8ECB0-EE33-EDA2-6FB4-1FE70DC66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b="1" dirty="0">
                <a:solidFill>
                  <a:schemeClr val="bg1"/>
                </a:solidFill>
                <a:effectLst/>
                <a:latin typeface="JuliSans"/>
              </a:rPr>
              <a:t>Záručný program SIH antikorona záruka 2A 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3C87DCA-DFC0-42AD-96A1-BDCB2292A0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3" y="1091839"/>
            <a:ext cx="5185873" cy="4674321"/>
          </a:xfrm>
        </p:spPr>
        <p:txBody>
          <a:bodyPr>
            <a:normAutofit fontScale="62500" lnSpcReduction="20000"/>
          </a:bodyPr>
          <a:lstStyle/>
          <a:p>
            <a:r>
              <a:rPr lang="sk-SK" sz="2600" b="1" dirty="0">
                <a:effectLst/>
              </a:rPr>
              <a:t>záručný́ program poskytnutý od Slovak Investment Holding, a. s. (SIH) na podporu mikro, malých</a:t>
            </a:r>
            <a:r>
              <a:rPr lang="sk-SK" sz="2600" b="1" dirty="0"/>
              <a:t> </a:t>
            </a:r>
            <a:r>
              <a:rPr lang="sk-SK" sz="2600" b="1" dirty="0">
                <a:effectLst/>
              </a:rPr>
              <a:t>a stredných podnikov s cieľom zmiernenia dopadov pandémie COVID-19 a súvisiacich preventívnych opatrení, ktoré mali dopad na prevádzku podnikov. Poskytovaný formou záruk na úveroch a úrokovej dotácie.</a:t>
            </a:r>
            <a:endParaRPr lang="sk-SK" b="1" dirty="0"/>
          </a:p>
          <a:p>
            <a:pPr marL="0" indent="0">
              <a:buNone/>
            </a:pPr>
            <a:endParaRPr lang="sk-SK" sz="1800" b="1" dirty="0">
              <a:effectLst/>
              <a:latin typeface="JuliSans"/>
            </a:endParaRPr>
          </a:p>
          <a:p>
            <a:r>
              <a:rPr lang="sk-SK" sz="2200" b="1" dirty="0">
                <a:solidFill>
                  <a:srgbClr val="00FFFF"/>
                </a:solidFill>
              </a:rPr>
              <a:t>zapojené subjekty: </a:t>
            </a:r>
            <a:endParaRPr lang="sk-SK" sz="2200" b="1" dirty="0">
              <a:solidFill>
                <a:srgbClr val="00FFFF"/>
              </a:solidFill>
              <a:effectLst/>
            </a:endParaRPr>
          </a:p>
          <a:p>
            <a:endParaRPr lang="sk-SK" dirty="0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7AFD17F-E3DC-C2CA-3780-8DAAF6C47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15" y="2327564"/>
            <a:ext cx="5533530" cy="428105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k-SK" sz="2200" b="1" dirty="0">
                <a:solidFill>
                  <a:srgbClr val="00FFFF"/>
                </a:solidFill>
                <a:effectLst/>
              </a:rPr>
              <a:t>Úver je možné poskytnúť pre:</a:t>
            </a:r>
          </a:p>
          <a:p>
            <a:pPr>
              <a:buFont typeface="Wingdings" pitchFamily="2" charset="2"/>
              <a:buChar char="ü"/>
            </a:pPr>
            <a:r>
              <a:rPr lang="sk-SK" sz="2200" b="1" dirty="0"/>
              <a:t>MSP zriadené a vykonávajúce svoje podnikateľské aktivity na území SR</a:t>
            </a:r>
          </a:p>
          <a:p>
            <a:pPr>
              <a:buFont typeface="Wingdings" pitchFamily="2" charset="2"/>
              <a:buChar char="ü"/>
            </a:pPr>
            <a:r>
              <a:rPr lang="sk-SK" sz="2200" b="1" dirty="0"/>
              <a:t>nie sú podnikom v ťažkostiach či konkurznom konaní</a:t>
            </a:r>
            <a:endParaRPr lang="sk-SK" sz="2200" b="1" dirty="0">
              <a:solidFill>
                <a:srgbClr val="00FFFF"/>
              </a:solidFill>
              <a:effectLst/>
            </a:endParaRPr>
          </a:p>
          <a:p>
            <a:pPr marL="0" indent="0">
              <a:buNone/>
            </a:pPr>
            <a:r>
              <a:rPr lang="sk-SK" sz="2200" b="1" dirty="0">
                <a:solidFill>
                  <a:srgbClr val="00FFFF"/>
                </a:solidFill>
                <a:effectLst/>
              </a:rPr>
              <a:t>Oprávnený účel úveru:</a:t>
            </a:r>
            <a:endParaRPr lang="sk-SK" sz="2200" b="1" dirty="0"/>
          </a:p>
          <a:p>
            <a:pPr>
              <a:buFont typeface="Wingdings" pitchFamily="2" charset="2"/>
              <a:buChar char="ü"/>
            </a:pPr>
            <a:r>
              <a:rPr lang="sk-SK" sz="2200" dirty="0"/>
              <a:t>investičné</a:t>
            </a:r>
            <a:r>
              <a:rPr lang="sk-SK" sz="2200" dirty="0">
                <a:effectLst/>
              </a:rPr>
              <a:t> a/alebo prevádzkové výdavky vrátane daňových, colných a odvodových záväzkov. </a:t>
            </a:r>
          </a:p>
          <a:p>
            <a:pPr>
              <a:buFont typeface="Wingdings" pitchFamily="2" charset="2"/>
              <a:buChar char="ü"/>
            </a:pPr>
            <a:r>
              <a:rPr lang="sk-SK" sz="2200" dirty="0">
                <a:effectLst/>
              </a:rPr>
              <a:t>neuhradené prevádzkové náklady (nie však investičné náklady), </a:t>
            </a:r>
          </a:p>
          <a:p>
            <a:pPr marL="0" indent="0">
              <a:buNone/>
            </a:pPr>
            <a:r>
              <a:rPr lang="sk-SK" sz="2200" b="1" dirty="0">
                <a:solidFill>
                  <a:srgbClr val="00FFFF"/>
                </a:solidFill>
              </a:rPr>
              <a:t>Neo</a:t>
            </a:r>
            <a:r>
              <a:rPr lang="sk-SK" sz="2200" b="1" dirty="0">
                <a:solidFill>
                  <a:srgbClr val="00FFFF"/>
                </a:solidFill>
                <a:effectLst/>
              </a:rPr>
              <a:t>právnený účel úveru:</a:t>
            </a:r>
            <a:endParaRPr lang="sk-SK" sz="2200" b="1" dirty="0"/>
          </a:p>
          <a:p>
            <a:pPr>
              <a:buFont typeface="Wingdings" pitchFamily="2" charset="2"/>
              <a:buChar char="ü"/>
            </a:pPr>
            <a:r>
              <a:rPr lang="sk-SK" sz="2200" dirty="0"/>
              <a:t>r</a:t>
            </a:r>
            <a:r>
              <a:rPr lang="sk-SK" sz="2200" dirty="0">
                <a:effectLst/>
              </a:rPr>
              <a:t>efinancovanie existujúcich záväzkov voči FI alebo úverovým inštitúciám, </a:t>
            </a:r>
          </a:p>
          <a:p>
            <a:pPr>
              <a:buFont typeface="Wingdings" pitchFamily="2" charset="2"/>
              <a:buChar char="ü"/>
            </a:pPr>
            <a:r>
              <a:rPr lang="sk-SK" sz="2200" dirty="0">
                <a:effectLst/>
              </a:rPr>
              <a:t>výroba, spracovanie a uvádzanie tabaku a tabakových výrobkov na trh </a:t>
            </a:r>
          </a:p>
          <a:p>
            <a:pPr>
              <a:buFont typeface="Wingdings" pitchFamily="2" charset="2"/>
              <a:buChar char="ü"/>
            </a:pPr>
            <a:r>
              <a:rPr lang="sk-SK" sz="2200" dirty="0"/>
              <a:t>odstavenie alebo v</a:t>
            </a:r>
            <a:r>
              <a:rPr lang="sk-SK" sz="2200" dirty="0">
                <a:effectLst/>
              </a:rPr>
              <a:t>ýstavba jadrových elektrární </a:t>
            </a:r>
          </a:p>
          <a:p>
            <a:pPr>
              <a:buFont typeface="Wingdings" pitchFamily="2" charset="2"/>
              <a:buChar char="ü"/>
            </a:pPr>
            <a:r>
              <a:rPr lang="sk-SK" sz="2200" dirty="0">
                <a:effectLst/>
              </a:rPr>
              <a:t>investície do letiskovej infraštruktúry, pokiaľ nesúvisia s ochranou </a:t>
            </a:r>
            <a:r>
              <a:rPr lang="sk-SK" sz="2200" dirty="0"/>
              <a:t>životného</a:t>
            </a:r>
            <a:r>
              <a:rPr lang="sk-SK" sz="2200" dirty="0">
                <a:effectLst/>
              </a:rPr>
              <a:t> prostredia </a:t>
            </a:r>
            <a:endParaRPr lang="sk-SK" sz="2200" b="1" dirty="0"/>
          </a:p>
          <a:p>
            <a:pPr>
              <a:buFont typeface="Wingdings" pitchFamily="2" charset="2"/>
              <a:buChar char="ü"/>
            </a:pPr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05CE7548-9062-21B7-333F-8EBAEA52C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224" y="4296686"/>
            <a:ext cx="2851309" cy="172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78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5E686E-4C5C-06DA-1519-3D0986DA3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b="1" dirty="0">
                <a:solidFill>
                  <a:schemeClr val="bg1"/>
                </a:solidFill>
                <a:effectLst/>
                <a:latin typeface="JuliSans"/>
              </a:rPr>
              <a:t>SIH antikorona záruka 2A cez ČSOB v S3D s.r.o. 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DC3E5B1-5F43-6604-4A63-24DFFC258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99855"/>
            <a:ext cx="5185874" cy="3879272"/>
          </a:xfrm>
        </p:spPr>
        <p:txBody>
          <a:bodyPr>
            <a:normAutofit fontScale="85000" lnSpcReduction="20000"/>
          </a:bodyPr>
          <a:lstStyle/>
          <a:p>
            <a:endParaRPr lang="sk-SK" sz="2600" b="1" dirty="0">
              <a:solidFill>
                <a:srgbClr val="00FFFF"/>
              </a:solidFill>
            </a:endParaRPr>
          </a:p>
          <a:p>
            <a:pPr marL="0" indent="0">
              <a:buNone/>
            </a:pPr>
            <a:r>
              <a:rPr lang="sk-SK" sz="2600" b="1" dirty="0">
                <a:solidFill>
                  <a:srgbClr val="00FFFF"/>
                </a:solidFill>
              </a:rPr>
              <a:t>VÝHODY</a:t>
            </a:r>
            <a:r>
              <a:rPr lang="sk-SK" sz="2600" b="1" dirty="0">
                <a:solidFill>
                  <a:srgbClr val="00FFFF"/>
                </a:solidFill>
                <a:effectLst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600" b="1" dirty="0">
                <a:effectLst/>
              </a:rPr>
              <a:t>atraktívna úroková sadzba,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600" b="1" dirty="0">
                <a:effectLst/>
              </a:rPr>
              <a:t>odklad splátok istiny a úrokov</a:t>
            </a:r>
            <a:r>
              <a:rPr lang="sk-SK" sz="2600" b="1" dirty="0"/>
              <a:t> o 12 mesiacov od prvého čerpania,</a:t>
            </a:r>
            <a:endParaRPr lang="sk-SK" sz="26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sz="2600" b="1" dirty="0"/>
              <a:t>bez poplatku pri udržaní zamestnanosti v S3D s.r.o.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600" b="1" dirty="0"/>
              <a:t>záruka poskytnutá SIH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600" b="1" dirty="0"/>
              <a:t>žiadny poplatok pri predčasnom splatení </a:t>
            </a:r>
          </a:p>
          <a:p>
            <a:pPr>
              <a:buFont typeface="Arial" panose="020B0604020202020204" pitchFamily="34" charset="0"/>
              <a:buChar char="•"/>
            </a:pPr>
            <a:endParaRPr lang="sk-SK" sz="1800" b="1" dirty="0">
              <a:latin typeface="LinotypeUnivers"/>
            </a:endParaRPr>
          </a:p>
          <a:p>
            <a:endParaRPr lang="sk-SK" dirty="0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693B979B-C12F-2E72-88DE-E8F443EF9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79673" y="983674"/>
            <a:ext cx="4793672" cy="47011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sk-SK" sz="1800" b="1" dirty="0">
              <a:latin typeface="LinotypeUnivers"/>
            </a:endParaRPr>
          </a:p>
          <a:p>
            <a:pPr marL="0" indent="0">
              <a:buNone/>
            </a:pPr>
            <a:endParaRPr lang="sk-SK" sz="1800" b="1" dirty="0">
              <a:solidFill>
                <a:srgbClr val="00FFFF"/>
              </a:solidFill>
              <a:effectLst/>
              <a:latin typeface="JuliSans"/>
            </a:endParaRPr>
          </a:p>
          <a:p>
            <a:pPr marL="0" indent="0">
              <a:buNone/>
            </a:pPr>
            <a:endParaRPr lang="sk-SK" b="1" dirty="0">
              <a:solidFill>
                <a:srgbClr val="00FFFF"/>
              </a:solidFill>
              <a:latin typeface="JuliSans"/>
            </a:endParaRPr>
          </a:p>
          <a:p>
            <a:pPr marL="0" indent="0">
              <a:buNone/>
            </a:pPr>
            <a:endParaRPr lang="sk-SK" sz="1800" b="1" dirty="0">
              <a:effectLst/>
              <a:latin typeface="JuliSans"/>
            </a:endParaRPr>
          </a:p>
          <a:p>
            <a:pPr marL="0" indent="0">
              <a:buNone/>
            </a:pPr>
            <a:endParaRPr lang="sk-SK" dirty="0">
              <a:latin typeface="LinotypeUnivers"/>
            </a:endParaRPr>
          </a:p>
          <a:p>
            <a:pPr marL="0" indent="0">
              <a:buNone/>
            </a:pPr>
            <a:r>
              <a:rPr lang="sk-SK" sz="1900" b="1" dirty="0">
                <a:solidFill>
                  <a:srgbClr val="00FFFF"/>
                </a:solidFill>
                <a:effectLst/>
              </a:rPr>
              <a:t>CIEĽ FINANČNÉHO NÁSTROJA:</a:t>
            </a:r>
            <a:endParaRPr lang="sk-SK" sz="1900" dirty="0"/>
          </a:p>
          <a:p>
            <a:pPr>
              <a:buFont typeface="Arial" panose="020B0604020202020204" pitchFamily="34" charset="0"/>
              <a:buChar char="•"/>
            </a:pPr>
            <a:r>
              <a:rPr lang="sk-SK" sz="1900" dirty="0">
                <a:effectLst/>
              </a:rPr>
              <a:t>pomôcť podniku vysporiadať sa s obmedzeným prístupom ku kapitálu</a:t>
            </a:r>
            <a:r>
              <a:rPr lang="sk-SK" sz="1900" dirty="0"/>
              <a:t> a </a:t>
            </a:r>
            <a:r>
              <a:rPr lang="sk-SK" sz="1900" dirty="0">
                <a:effectLst/>
              </a:rPr>
              <a:t>umožniť realizáciu sociálnych opatrení v podobe udržania pracovných miest. </a:t>
            </a:r>
            <a:endParaRPr lang="sk-SK" sz="1900" b="1" dirty="0">
              <a:solidFill>
                <a:srgbClr val="00FFFF"/>
              </a:solidFill>
            </a:endParaRPr>
          </a:p>
          <a:p>
            <a:pPr marL="0" indent="0">
              <a:buNone/>
            </a:pPr>
            <a:endParaRPr lang="sk-SK" sz="1900" b="1" dirty="0">
              <a:solidFill>
                <a:srgbClr val="00FFFF"/>
              </a:solidFill>
              <a:effectLst/>
            </a:endParaRPr>
          </a:p>
          <a:p>
            <a:pPr marL="0" indent="0">
              <a:buNone/>
            </a:pPr>
            <a:r>
              <a:rPr lang="sk-SK" sz="1900" b="1" dirty="0">
                <a:solidFill>
                  <a:srgbClr val="00FFFF"/>
                </a:solidFill>
                <a:effectLst/>
              </a:rPr>
              <a:t>PLNENIE ZMLUVNEJ PODMIENK</a:t>
            </a:r>
            <a:r>
              <a:rPr lang="sk-SK" sz="1900" b="1" dirty="0">
                <a:solidFill>
                  <a:srgbClr val="00FFFF"/>
                </a:solidFill>
              </a:rPr>
              <a:t>Y</a:t>
            </a:r>
            <a:r>
              <a:rPr lang="sk-SK" sz="1900" b="1" dirty="0">
                <a:solidFill>
                  <a:srgbClr val="00FFFF"/>
                </a:solidFill>
                <a:effectLst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1900" b="1" dirty="0"/>
              <a:t>1x ročne vyplnenie formulára na vykazovanie stavu zamestnanosti k 31.12. </a:t>
            </a:r>
          </a:p>
          <a:p>
            <a:pPr>
              <a:buFont typeface="Arial" panose="020B0604020202020204" pitchFamily="34" charset="0"/>
              <a:buChar char="•"/>
            </a:pPr>
            <a:endParaRPr lang="sk-SK" b="1" dirty="0">
              <a:latin typeface="LinotypeUnivers"/>
            </a:endParaRPr>
          </a:p>
          <a:p>
            <a:pPr>
              <a:buFont typeface="Arial" panose="020B0604020202020204" pitchFamily="34" charset="0"/>
              <a:buChar char="•"/>
            </a:pPr>
            <a:endParaRPr lang="sk-SK" sz="1800" b="1" dirty="0">
              <a:latin typeface="LinotypeUnivers"/>
            </a:endParaRPr>
          </a:p>
          <a:p>
            <a:endParaRPr lang="sk-SK" dirty="0"/>
          </a:p>
        </p:txBody>
      </p:sp>
      <p:pic>
        <p:nvPicPr>
          <p:cNvPr id="5" name="Obrázok 4" descr="Obrázok, na ktorom je text, osoba, muž, vnútri&#10;&#10;Automaticky generovaný popis">
            <a:extLst>
              <a:ext uri="{FF2B5EF4-FFF2-40B4-BE49-F238E27FC236}">
                <a16:creationId xmlns:a16="http://schemas.microsoft.com/office/drawing/2014/main" id="{8CE1CF18-436C-4551-3B43-2CA05E7CD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765" y="5029149"/>
            <a:ext cx="1900744" cy="970450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8C04DAD6-4ED7-0E13-9B3A-E384863E9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9983" y="518630"/>
            <a:ext cx="943260" cy="89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28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E28A7E-598A-7536-6902-20A32F3A8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883236" cy="970450"/>
          </a:xfrm>
        </p:spPr>
        <p:txBody>
          <a:bodyPr/>
          <a:lstStyle/>
          <a:p>
            <a:r>
              <a:rPr lang="sk-SK" sz="3600" dirty="0">
                <a:solidFill>
                  <a:schemeClr val="bg1"/>
                </a:solidFill>
              </a:rPr>
              <a:t>SPRÁVA O STAVE MALÉHO A STREDNÉHO PODNIKANIA V SR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5665B5B6-0C88-672B-5C9E-7829F5AE8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54" y="2669471"/>
            <a:ext cx="6511046" cy="3135583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28EEB3E3-038E-DB4D-17E1-576177802C5A}"/>
              </a:ext>
            </a:extLst>
          </p:cNvPr>
          <p:cNvSpPr txBox="1"/>
          <p:nvPr/>
        </p:nvSpPr>
        <p:spPr>
          <a:xfrm>
            <a:off x="498764" y="223058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chemeClr val="accent1"/>
                </a:solidFill>
              </a:rPr>
              <a:t>2019</a:t>
            </a: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6E8CA56E-1588-3105-59FE-9BA344E42DF7}"/>
              </a:ext>
            </a:extLst>
          </p:cNvPr>
          <p:cNvSpPr txBox="1"/>
          <p:nvPr/>
        </p:nvSpPr>
        <p:spPr>
          <a:xfrm>
            <a:off x="369455" y="6096000"/>
            <a:ext cx="3149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/>
              <a:t>Zdroj: Slovak Business Agency </a:t>
            </a:r>
          </a:p>
        </p:txBody>
      </p:sp>
    </p:spTree>
    <p:extLst>
      <p:ext uri="{BB962C8B-B14F-4D97-AF65-F5344CB8AC3E}">
        <p14:creationId xmlns:p14="http://schemas.microsoft.com/office/powerpoint/2010/main" val="37468240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cia">
  <a:themeElements>
    <a:clrScheme name="Citácia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áci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ácia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{E555B89D-816D-C140-9976-034DF24F949B}tf10001121</Template>
  <TotalTime>25375</TotalTime>
  <Words>1144</Words>
  <Application>Microsoft Macintosh PowerPoint</Application>
  <PresentationFormat>Širokouhlá</PresentationFormat>
  <Paragraphs>145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22" baseType="lpstr">
      <vt:lpstr>Arial</vt:lpstr>
      <vt:lpstr>Century Gothic</vt:lpstr>
      <vt:lpstr>JuliSans</vt:lpstr>
      <vt:lpstr>LinotypeUnivers</vt:lpstr>
      <vt:lpstr>TimesNewRomanPSMT</vt:lpstr>
      <vt:lpstr>Wingdings</vt:lpstr>
      <vt:lpstr>Wingdings 2</vt:lpstr>
      <vt:lpstr>Citácia</vt:lpstr>
      <vt:lpstr>COVID-19, ľudské zdroje a podnikanie v malom podniku S3D s.r.o. </vt:lpstr>
      <vt:lpstr>OBSAH</vt:lpstr>
      <vt:lpstr>CHARAKTERISTIKA SPOLOČNOSTI S3D s.r.o. </vt:lpstr>
      <vt:lpstr>Pandémia Covid-19 a S3D s.r.o. </vt:lpstr>
      <vt:lpstr>Pandémia Covid-19 a S3D s.r.o. </vt:lpstr>
      <vt:lpstr>Trimble ConnectTM</vt:lpstr>
      <vt:lpstr>Záručný program SIH antikorona záruka 2A </vt:lpstr>
      <vt:lpstr>SIH antikorona záruka 2A cez ČSOB v S3D s.r.o. </vt:lpstr>
      <vt:lpstr>SPRÁVA O STAVE MALÉHO A STREDNÉHO PODNIKANIA V SR</vt:lpstr>
      <vt:lpstr>SPRÁVA O STAVE MALÉHO A STREDNÉHO PODNIKANIA V SR</vt:lpstr>
      <vt:lpstr>SPRÁVA O STAVE MALÉHO A STREDNÉHO PODNIKANIA V SR</vt:lpstr>
      <vt:lpstr>Prezentácia programu PowerPoint</vt:lpstr>
      <vt:lpstr>Zdroje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RESOURCES IN SME ENTERPRISE S3D IN THE CONTEXT OF THE CHALLENGES OF THE 21ST CENTURY</dc:title>
  <dc:creator>Zuzana Gasparovicova</dc:creator>
  <cp:lastModifiedBy>Zuzana Gasparovicova</cp:lastModifiedBy>
  <cp:revision>24</cp:revision>
  <dcterms:created xsi:type="dcterms:W3CDTF">2022-12-09T08:41:24Z</dcterms:created>
  <dcterms:modified xsi:type="dcterms:W3CDTF">2023-01-26T06:32:16Z</dcterms:modified>
</cp:coreProperties>
</file>