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65" r:id="rId3"/>
    <p:sldId id="281" r:id="rId4"/>
    <p:sldId id="272" r:id="rId5"/>
    <p:sldId id="273" r:id="rId6"/>
    <p:sldId id="276" r:id="rId7"/>
    <p:sldId id="277" r:id="rId8"/>
    <p:sldId id="274" r:id="rId9"/>
    <p:sldId id="278" r:id="rId10"/>
    <p:sldId id="279" r:id="rId11"/>
    <p:sldId id="275"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000000"/>
    <a:srgbClr val="FFFFFF"/>
    <a:srgbClr val="00B6ED"/>
    <a:srgbClr val="00A4B7"/>
    <a:srgbClr val="F07E26"/>
    <a:srgbClr val="1961AC"/>
    <a:srgbClr val="076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208" autoAdjust="0"/>
  </p:normalViewPr>
  <p:slideViewPr>
    <p:cSldViewPr snapToGrid="0">
      <p:cViewPr varScale="1">
        <p:scale>
          <a:sx n="113" d="100"/>
          <a:sy n="113" d="100"/>
        </p:scale>
        <p:origin x="2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D54DB-3C2F-4CBE-8AFD-0F53CB874731}" type="datetimeFigureOut">
              <a:rPr lang="pl-PL" smtClean="0"/>
              <a:t>25.01.2023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5B33F-E0BC-4B13-9828-44C278774211}" type="slidenum">
              <a:rPr lang="pl-PL" smtClean="0"/>
              <a:t>‹#›</a:t>
            </a:fld>
            <a:endParaRPr lang="pl-PL"/>
          </a:p>
        </p:txBody>
      </p:sp>
    </p:spTree>
    <p:extLst>
      <p:ext uri="{BB962C8B-B14F-4D97-AF65-F5344CB8AC3E}">
        <p14:creationId xmlns:p14="http://schemas.microsoft.com/office/powerpoint/2010/main" val="386061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0A5B33F-E0BC-4B13-9828-44C278774211}" type="slidenum">
              <a:rPr lang="pl-PL" smtClean="0"/>
              <a:t>2</a:t>
            </a:fld>
            <a:endParaRPr lang="pl-PL"/>
          </a:p>
        </p:txBody>
      </p:sp>
    </p:spTree>
    <p:extLst>
      <p:ext uri="{BB962C8B-B14F-4D97-AF65-F5344CB8AC3E}">
        <p14:creationId xmlns:p14="http://schemas.microsoft.com/office/powerpoint/2010/main" val="50550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0A5B33F-E0BC-4B13-9828-44C278774211}" type="slidenum">
              <a:rPr lang="pl-PL" smtClean="0"/>
              <a:t>3</a:t>
            </a:fld>
            <a:endParaRPr lang="pl-PL"/>
          </a:p>
        </p:txBody>
      </p:sp>
    </p:spTree>
    <p:extLst>
      <p:ext uri="{BB962C8B-B14F-4D97-AF65-F5344CB8AC3E}">
        <p14:creationId xmlns:p14="http://schemas.microsoft.com/office/powerpoint/2010/main" val="195135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0A5B33F-E0BC-4B13-9828-44C278774211}" type="slidenum">
              <a:rPr lang="pl-PL" smtClean="0"/>
              <a:t>8</a:t>
            </a:fld>
            <a:endParaRPr lang="pl-PL"/>
          </a:p>
        </p:txBody>
      </p:sp>
    </p:spTree>
    <p:extLst>
      <p:ext uri="{BB962C8B-B14F-4D97-AF65-F5344CB8AC3E}">
        <p14:creationId xmlns:p14="http://schemas.microsoft.com/office/powerpoint/2010/main" val="305798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0A5B33F-E0BC-4B13-9828-44C278774211}" type="slidenum">
              <a:rPr lang="pl-PL" smtClean="0"/>
              <a:t>9</a:t>
            </a:fld>
            <a:endParaRPr lang="pl-PL"/>
          </a:p>
        </p:txBody>
      </p:sp>
    </p:spTree>
    <p:extLst>
      <p:ext uri="{BB962C8B-B14F-4D97-AF65-F5344CB8AC3E}">
        <p14:creationId xmlns:p14="http://schemas.microsoft.com/office/powerpoint/2010/main" val="123911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0A5B33F-E0BC-4B13-9828-44C278774211}" type="slidenum">
              <a:rPr lang="pl-PL" smtClean="0"/>
              <a:t>10</a:t>
            </a:fld>
            <a:endParaRPr lang="pl-PL"/>
          </a:p>
        </p:txBody>
      </p:sp>
    </p:spTree>
    <p:extLst>
      <p:ext uri="{BB962C8B-B14F-4D97-AF65-F5344CB8AC3E}">
        <p14:creationId xmlns:p14="http://schemas.microsoft.com/office/powerpoint/2010/main" val="392889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C0A5B33F-E0BC-4B13-9828-44C278774211}" type="slidenum">
              <a:rPr lang="pl-PL" smtClean="0"/>
              <a:t>11</a:t>
            </a:fld>
            <a:endParaRPr lang="pl-PL"/>
          </a:p>
        </p:txBody>
      </p:sp>
    </p:spTree>
    <p:extLst>
      <p:ext uri="{BB962C8B-B14F-4D97-AF65-F5344CB8AC3E}">
        <p14:creationId xmlns:p14="http://schemas.microsoft.com/office/powerpoint/2010/main" val="1366837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C1F6CC7-819D-47C7-A3DC-1D33DF1F1FEB}" type="datetimeFigureOut">
              <a:rPr lang="pl-PL" smtClean="0"/>
              <a:pPr/>
              <a:t>25.01.2023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8523314-F29F-451B-9A22-A6E37801EE14}" type="slidenum">
              <a:rPr lang="pl-PL" smtClean="0"/>
              <a:pPr/>
              <a:t>‹#›</a:t>
            </a:fld>
            <a:endParaRPr lang="pl-PL"/>
          </a:p>
        </p:txBody>
      </p:sp>
    </p:spTree>
    <p:extLst>
      <p:ext uri="{BB962C8B-B14F-4D97-AF65-F5344CB8AC3E}">
        <p14:creationId xmlns:p14="http://schemas.microsoft.com/office/powerpoint/2010/main" val="1109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838200" y="1342332"/>
            <a:ext cx="10515600" cy="1325563"/>
          </a:xfrm>
          <a:prstGeom prst="rect">
            <a:avLst/>
          </a:prstGeom>
        </p:spPr>
        <p:txBody>
          <a:bodyPr/>
          <a:lstStyle/>
          <a:p>
            <a:r>
              <a:rPr lang="pl-PL" dirty="0"/>
              <a:t>Kliknij, aby edytować styl</a:t>
            </a:r>
            <a:endParaRPr lang="en-US" dirty="0"/>
          </a:p>
        </p:txBody>
      </p:sp>
      <p:sp>
        <p:nvSpPr>
          <p:cNvPr id="3" name="Content Placeholder 2"/>
          <p:cNvSpPr>
            <a:spLocks noGrp="1"/>
          </p:cNvSpPr>
          <p:nvPr>
            <p:ph idx="1"/>
          </p:nvPr>
        </p:nvSpPr>
        <p:spPr>
          <a:xfrm>
            <a:off x="838200" y="2667895"/>
            <a:ext cx="10515600" cy="3509067"/>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5C1F6CC7-819D-47C7-A3DC-1D33DF1F1FEB}" type="datetimeFigureOut">
              <a:rPr lang="pl-PL" smtClean="0"/>
              <a:pPr/>
              <a:t>25.01.2023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8523314-F29F-451B-9A22-A6E37801EE14}" type="slidenum">
              <a:rPr lang="pl-PL" smtClean="0"/>
              <a:pPr/>
              <a:t>‹#›</a:t>
            </a:fld>
            <a:endParaRPr lang="pl-PL"/>
          </a:p>
        </p:txBody>
      </p:sp>
    </p:spTree>
    <p:extLst>
      <p:ext uri="{BB962C8B-B14F-4D97-AF65-F5344CB8AC3E}">
        <p14:creationId xmlns:p14="http://schemas.microsoft.com/office/powerpoint/2010/main" val="338835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C1F6CC7-819D-47C7-A3DC-1D33DF1F1FEB}" type="datetimeFigureOut">
              <a:rPr lang="pl-PL" smtClean="0"/>
              <a:pPr/>
              <a:t>25.01.2023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8523314-F29F-451B-9A22-A6E37801EE14}" type="slidenum">
              <a:rPr lang="pl-PL" smtClean="0"/>
              <a:pPr/>
              <a:t>‹#›</a:t>
            </a:fld>
            <a:endParaRPr lang="pl-PL"/>
          </a:p>
        </p:txBody>
      </p:sp>
    </p:spTree>
    <p:extLst>
      <p:ext uri="{BB962C8B-B14F-4D97-AF65-F5344CB8AC3E}">
        <p14:creationId xmlns:p14="http://schemas.microsoft.com/office/powerpoint/2010/main" val="88956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C1F6CC7-819D-47C7-A3DC-1D33DF1F1FEB}" type="datetimeFigureOut">
              <a:rPr lang="pl-PL" smtClean="0"/>
              <a:pPr/>
              <a:t>25.01.2023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8523314-F29F-451B-9A22-A6E37801EE14}" type="slidenum">
              <a:rPr lang="pl-PL" smtClean="0"/>
              <a:pPr/>
              <a:t>‹#›</a:t>
            </a:fld>
            <a:endParaRPr lang="pl-PL"/>
          </a:p>
        </p:txBody>
      </p:sp>
    </p:spTree>
    <p:extLst>
      <p:ext uri="{BB962C8B-B14F-4D97-AF65-F5344CB8AC3E}">
        <p14:creationId xmlns:p14="http://schemas.microsoft.com/office/powerpoint/2010/main" val="68688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F6CC7-819D-47C7-A3DC-1D33DF1F1FEB}" type="datetimeFigureOut">
              <a:rPr lang="pl-PL" smtClean="0"/>
              <a:pPr/>
              <a:t>25.01.2023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8523314-F29F-451B-9A22-A6E37801EE14}" type="slidenum">
              <a:rPr lang="pl-PL" smtClean="0"/>
              <a:pPr/>
              <a:t>‹#›</a:t>
            </a:fld>
            <a:endParaRPr lang="pl-PL"/>
          </a:p>
        </p:txBody>
      </p:sp>
    </p:spTree>
    <p:extLst>
      <p:ext uri="{BB962C8B-B14F-4D97-AF65-F5344CB8AC3E}">
        <p14:creationId xmlns:p14="http://schemas.microsoft.com/office/powerpoint/2010/main" val="188309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83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F6CC7-819D-47C7-A3DC-1D33DF1F1FEB}" type="datetimeFigureOut">
              <a:rPr lang="pl-PL" smtClean="0"/>
              <a:pPr/>
              <a:t>25.01.2023</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23314-F29F-451B-9A22-A6E37801EE14}" type="slidenum">
              <a:rPr lang="pl-PL" smtClean="0"/>
              <a:pPr/>
              <a:t>‹#›</a:t>
            </a:fld>
            <a:endParaRPr lang="pl-PL"/>
          </a:p>
        </p:txBody>
      </p:sp>
    </p:spTree>
    <p:extLst>
      <p:ext uri="{BB962C8B-B14F-4D97-AF65-F5344CB8AC3E}">
        <p14:creationId xmlns:p14="http://schemas.microsoft.com/office/powerpoint/2010/main" val="1601513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79" r:id="rId5"/>
    <p:sldLayoutId id="21474836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0"/>
            <a:ext cx="12192000" cy="238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dirty="0">
              <a:solidFill>
                <a:srgbClr val="0762C8"/>
              </a:solidFill>
            </a:endParaRPr>
          </a:p>
        </p:txBody>
      </p:sp>
      <p:sp>
        <p:nvSpPr>
          <p:cNvPr id="4" name="Prostokąt 3"/>
          <p:cNvSpPr/>
          <p:nvPr/>
        </p:nvSpPr>
        <p:spPr>
          <a:xfrm>
            <a:off x="1" y="2194558"/>
            <a:ext cx="12192000" cy="4663439"/>
          </a:xfrm>
          <a:prstGeom prst="rect">
            <a:avLst/>
          </a:prstGeom>
          <a:solidFill>
            <a:srgbClr val="00B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0B6ED"/>
              </a:solidFill>
            </a:endParaRPr>
          </a:p>
        </p:txBody>
      </p:sp>
      <p:sp>
        <p:nvSpPr>
          <p:cNvPr id="8" name="Tytuł 1">
            <a:extLst>
              <a:ext uri="{FF2B5EF4-FFF2-40B4-BE49-F238E27FC236}">
                <a16:creationId xmlns:a16="http://schemas.microsoft.com/office/drawing/2014/main" id="{56A6F829-062C-40A5-9221-EF428FBEEEEB}"/>
              </a:ext>
            </a:extLst>
          </p:cNvPr>
          <p:cNvSpPr>
            <a:spLocks noGrp="1"/>
          </p:cNvSpPr>
          <p:nvPr>
            <p:ph type="title"/>
          </p:nvPr>
        </p:nvSpPr>
        <p:spPr>
          <a:xfrm>
            <a:off x="0" y="2560320"/>
            <a:ext cx="9106930" cy="4297679"/>
          </a:xfrm>
        </p:spPr>
        <p:txBody>
          <a:bodyPr>
            <a:noAutofit/>
          </a:bodyPr>
          <a:lstStyle/>
          <a:p>
            <a:pPr algn="r"/>
            <a:r>
              <a:rPr lang="en-US" b="1" dirty="0">
                <a:latin typeface="Roboto" panose="02000000000000000000" pitchFamily="2" charset="0"/>
                <a:ea typeface="Roboto" panose="02000000000000000000" pitchFamily="2" charset="0"/>
              </a:rPr>
              <a:t>Entrepreneurial Orientation </a:t>
            </a:r>
            <a:r>
              <a:rPr lang="pl-PL" b="1" dirty="0">
                <a:latin typeface="Roboto" panose="02000000000000000000" pitchFamily="2" charset="0"/>
                <a:ea typeface="Roboto" panose="02000000000000000000" pitchFamily="2" charset="0"/>
              </a:rPr>
              <a:t>                       </a:t>
            </a:r>
            <a:r>
              <a:rPr lang="en-GB" b="1" dirty="0">
                <a:latin typeface="Roboto" panose="02000000000000000000" pitchFamily="2" charset="0"/>
                <a:ea typeface="Roboto" panose="02000000000000000000" pitchFamily="2" charset="0"/>
              </a:rPr>
              <a:t>in Building the Knowledge-Based Resources of the Enterprises</a:t>
            </a:r>
            <a:br>
              <a:rPr lang="pl-PL" b="1" dirty="0">
                <a:latin typeface="Roboto" panose="02000000000000000000" pitchFamily="2" charset="0"/>
                <a:ea typeface="Roboto" panose="02000000000000000000" pitchFamily="2" charset="0"/>
              </a:rPr>
            </a:br>
            <a:br>
              <a:rPr lang="en-US" b="1" dirty="0">
                <a:latin typeface="Roboto" panose="02000000000000000000" pitchFamily="2" charset="0"/>
                <a:ea typeface="Roboto" panose="02000000000000000000" pitchFamily="2" charset="0"/>
              </a:rPr>
            </a:br>
            <a:r>
              <a:rPr lang="en-US" sz="3600" b="1" dirty="0">
                <a:latin typeface="Roboto" panose="02000000000000000000" pitchFamily="2" charset="0"/>
                <a:ea typeface="Roboto" panose="02000000000000000000" pitchFamily="2" charset="0"/>
              </a:rPr>
              <a:t>As</a:t>
            </a:r>
            <a:r>
              <a:rPr lang="pl-PL" sz="3600" b="1" dirty="0">
                <a:latin typeface="Roboto" panose="02000000000000000000" pitchFamily="2" charset="0"/>
                <a:ea typeface="Roboto" panose="02000000000000000000" pitchFamily="2" charset="0"/>
              </a:rPr>
              <a:t>s</a:t>
            </a:r>
            <a:r>
              <a:rPr lang="en-US" sz="3600" b="1" dirty="0">
                <a:latin typeface="Roboto" panose="02000000000000000000" pitchFamily="2" charset="0"/>
                <a:ea typeface="Roboto" panose="02000000000000000000" pitchFamily="2" charset="0"/>
              </a:rPr>
              <a:t>oc. prof. Małgorzata Okręglicka</a:t>
            </a:r>
            <a:r>
              <a:rPr lang="pl-PL" sz="3600" b="1" dirty="0">
                <a:latin typeface="Roboto" panose="02000000000000000000" pitchFamily="2" charset="0"/>
                <a:ea typeface="Roboto" panose="02000000000000000000" pitchFamily="2" charset="0"/>
              </a:rPr>
              <a:t>, </a:t>
            </a:r>
            <a:r>
              <a:rPr lang="pl-PL" sz="3600" b="1" dirty="0" err="1">
                <a:latin typeface="Roboto" panose="02000000000000000000" pitchFamily="2" charset="0"/>
                <a:ea typeface="Roboto" panose="02000000000000000000" pitchFamily="2" charset="0"/>
              </a:rPr>
              <a:t>PhD</a:t>
            </a:r>
            <a:r>
              <a:rPr lang="pl-PL" sz="3600" b="1" dirty="0">
                <a:latin typeface="Roboto" panose="02000000000000000000" pitchFamily="2" charset="0"/>
                <a:ea typeface="Roboto" panose="02000000000000000000" pitchFamily="2" charset="0"/>
              </a:rPr>
              <a:t>.</a:t>
            </a:r>
            <a:endParaRPr lang="en-US" dirty="0">
              <a:latin typeface="Roboto" panose="02000000000000000000" pitchFamily="2" charset="0"/>
              <a:ea typeface="Roboto" panose="02000000000000000000" pitchFamily="2" charset="0"/>
            </a:endParaRPr>
          </a:p>
        </p:txBody>
      </p:sp>
      <p:pic>
        <p:nvPicPr>
          <p:cNvPr id="5" name="Obraz 4" descr="PCz_wydział_wz_poziom_negatyw.png"/>
          <p:cNvPicPr>
            <a:picLocks noChangeAspect="1"/>
          </p:cNvPicPr>
          <p:nvPr/>
        </p:nvPicPr>
        <p:blipFill>
          <a:blip r:embed="rId2" cstate="print"/>
          <a:srcRect l="34608" r="49523"/>
          <a:stretch>
            <a:fillRect/>
          </a:stretch>
        </p:blipFill>
        <p:spPr>
          <a:xfrm>
            <a:off x="9896779" y="2194558"/>
            <a:ext cx="2420727" cy="5324997"/>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53" y="79942"/>
            <a:ext cx="5314278" cy="2114614"/>
          </a:xfrm>
          <a:prstGeom prst="rect">
            <a:avLst/>
          </a:prstGeom>
        </p:spPr>
      </p:pic>
    </p:spTree>
    <p:extLst>
      <p:ext uri="{BB962C8B-B14F-4D97-AF65-F5344CB8AC3E}">
        <p14:creationId xmlns:p14="http://schemas.microsoft.com/office/powerpoint/2010/main" val="10230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171814" y="2042675"/>
            <a:ext cx="10361141" cy="354244"/>
          </a:xfrm>
        </p:spPr>
        <p:txBody>
          <a:bodyPr anchor="t">
            <a:noAutofit/>
          </a:bodyPr>
          <a:lstStyle/>
          <a:p>
            <a:pPr marL="0" indent="0">
              <a:buNone/>
            </a:pPr>
            <a:r>
              <a:rPr lang="en-GB" b="1" dirty="0"/>
              <a:t>Table 3:</a:t>
            </a:r>
            <a:r>
              <a:rPr lang="en-GB" dirty="0"/>
              <a:t> Multiple regression model summary</a:t>
            </a:r>
            <a:endParaRPr lang="pl-PL" dirty="0"/>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Results</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graphicFrame>
        <p:nvGraphicFramePr>
          <p:cNvPr id="2" name="Tabela 1">
            <a:extLst>
              <a:ext uri="{FF2B5EF4-FFF2-40B4-BE49-F238E27FC236}">
                <a16:creationId xmlns:a16="http://schemas.microsoft.com/office/drawing/2014/main" id="{78FFBE93-94CD-4E32-BBE9-252B8AB8B085}"/>
              </a:ext>
            </a:extLst>
          </p:cNvPr>
          <p:cNvGraphicFramePr>
            <a:graphicFrameLocks noGrp="1"/>
          </p:cNvGraphicFramePr>
          <p:nvPr>
            <p:extLst>
              <p:ext uri="{D42A27DB-BD31-4B8C-83A1-F6EECF244321}">
                <p14:modId xmlns:p14="http://schemas.microsoft.com/office/powerpoint/2010/main" val="4037764928"/>
              </p:ext>
            </p:extLst>
          </p:nvPr>
        </p:nvGraphicFramePr>
        <p:xfrm>
          <a:off x="643929" y="2750276"/>
          <a:ext cx="10515600" cy="975360"/>
        </p:xfrm>
        <a:graphic>
          <a:graphicData uri="http://schemas.openxmlformats.org/drawingml/2006/table">
            <a:tbl>
              <a:tblPr firstRow="1" firstCol="1" bandRow="1">
                <a:tableStyleId>{7DF18680-E054-41AD-8BC1-D1AEF772440D}</a:tableStyleId>
              </a:tblPr>
              <a:tblGrid>
                <a:gridCol w="1051560">
                  <a:extLst>
                    <a:ext uri="{9D8B030D-6E8A-4147-A177-3AD203B41FA5}">
                      <a16:colId xmlns:a16="http://schemas.microsoft.com/office/drawing/2014/main" val="1386719475"/>
                    </a:ext>
                  </a:extLst>
                </a:gridCol>
                <a:gridCol w="1051560">
                  <a:extLst>
                    <a:ext uri="{9D8B030D-6E8A-4147-A177-3AD203B41FA5}">
                      <a16:colId xmlns:a16="http://schemas.microsoft.com/office/drawing/2014/main" val="410945823"/>
                    </a:ext>
                  </a:extLst>
                </a:gridCol>
                <a:gridCol w="1051560">
                  <a:extLst>
                    <a:ext uri="{9D8B030D-6E8A-4147-A177-3AD203B41FA5}">
                      <a16:colId xmlns:a16="http://schemas.microsoft.com/office/drawing/2014/main" val="3609485192"/>
                    </a:ext>
                  </a:extLst>
                </a:gridCol>
                <a:gridCol w="1051560">
                  <a:extLst>
                    <a:ext uri="{9D8B030D-6E8A-4147-A177-3AD203B41FA5}">
                      <a16:colId xmlns:a16="http://schemas.microsoft.com/office/drawing/2014/main" val="482658157"/>
                    </a:ext>
                  </a:extLst>
                </a:gridCol>
                <a:gridCol w="1051560">
                  <a:extLst>
                    <a:ext uri="{9D8B030D-6E8A-4147-A177-3AD203B41FA5}">
                      <a16:colId xmlns:a16="http://schemas.microsoft.com/office/drawing/2014/main" val="3355387530"/>
                    </a:ext>
                  </a:extLst>
                </a:gridCol>
                <a:gridCol w="1051560">
                  <a:extLst>
                    <a:ext uri="{9D8B030D-6E8A-4147-A177-3AD203B41FA5}">
                      <a16:colId xmlns:a16="http://schemas.microsoft.com/office/drawing/2014/main" val="111561554"/>
                    </a:ext>
                  </a:extLst>
                </a:gridCol>
                <a:gridCol w="1051560">
                  <a:extLst>
                    <a:ext uri="{9D8B030D-6E8A-4147-A177-3AD203B41FA5}">
                      <a16:colId xmlns:a16="http://schemas.microsoft.com/office/drawing/2014/main" val="2640347517"/>
                    </a:ext>
                  </a:extLst>
                </a:gridCol>
                <a:gridCol w="1051560">
                  <a:extLst>
                    <a:ext uri="{9D8B030D-6E8A-4147-A177-3AD203B41FA5}">
                      <a16:colId xmlns:a16="http://schemas.microsoft.com/office/drawing/2014/main" val="804443684"/>
                    </a:ext>
                  </a:extLst>
                </a:gridCol>
                <a:gridCol w="1051560">
                  <a:extLst>
                    <a:ext uri="{9D8B030D-6E8A-4147-A177-3AD203B41FA5}">
                      <a16:colId xmlns:a16="http://schemas.microsoft.com/office/drawing/2014/main" val="4291301904"/>
                    </a:ext>
                  </a:extLst>
                </a:gridCol>
                <a:gridCol w="1051560">
                  <a:extLst>
                    <a:ext uri="{9D8B030D-6E8A-4147-A177-3AD203B41FA5}">
                      <a16:colId xmlns:a16="http://schemas.microsoft.com/office/drawing/2014/main" val="3087704115"/>
                    </a:ext>
                  </a:extLst>
                </a:gridCol>
              </a:tblGrid>
              <a:tr h="185420">
                <a:tc rowSpan="2">
                  <a:txBody>
                    <a:bodyPr/>
                    <a:lstStyle/>
                    <a:p>
                      <a:pPr algn="ctr">
                        <a:spcAft>
                          <a:spcPts val="0"/>
                        </a:spcAft>
                      </a:pPr>
                      <a:r>
                        <a:rPr lang="en-GB" sz="1600" dirty="0">
                          <a:solidFill>
                            <a:schemeClr val="tx1"/>
                          </a:solidFill>
                          <a:effectLst/>
                        </a:rPr>
                        <a:t>R Square</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rowSpan="2">
                  <a:txBody>
                    <a:bodyPr/>
                    <a:lstStyle/>
                    <a:p>
                      <a:pPr algn="ctr">
                        <a:spcAft>
                          <a:spcPts val="0"/>
                        </a:spcAft>
                      </a:pPr>
                      <a:r>
                        <a:rPr lang="en-GB" sz="1600" dirty="0">
                          <a:solidFill>
                            <a:schemeClr val="tx1"/>
                          </a:solidFill>
                          <a:effectLst/>
                        </a:rPr>
                        <a:t>Adjusted R Square</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rowSpan="2">
                  <a:txBody>
                    <a:bodyPr/>
                    <a:lstStyle/>
                    <a:p>
                      <a:pPr algn="ctr">
                        <a:spcAft>
                          <a:spcPts val="0"/>
                        </a:spcAft>
                      </a:pPr>
                      <a:r>
                        <a:rPr lang="en-GB" sz="1600" dirty="0">
                          <a:solidFill>
                            <a:schemeClr val="tx1"/>
                          </a:solidFill>
                          <a:effectLst/>
                        </a:rPr>
                        <a:t>Sum of Squares</a:t>
                      </a:r>
                      <a:endParaRPr lang="pl-PL" sz="1600" dirty="0">
                        <a:solidFill>
                          <a:schemeClr val="tx1"/>
                        </a:solidFill>
                        <a:effectLst/>
                      </a:endParaRPr>
                    </a:p>
                    <a:p>
                      <a:pPr algn="ctr">
                        <a:spcAft>
                          <a:spcPts val="0"/>
                        </a:spcAft>
                      </a:pPr>
                      <a:r>
                        <a:rPr lang="en-GB" sz="1600" dirty="0">
                          <a:solidFill>
                            <a:schemeClr val="tx1"/>
                          </a:solidFill>
                          <a:effectLst/>
                        </a:rPr>
                        <a:t>SS</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rowSpan="2">
                  <a:txBody>
                    <a:bodyPr/>
                    <a:lstStyle/>
                    <a:p>
                      <a:pPr algn="ctr">
                        <a:spcAft>
                          <a:spcPts val="0"/>
                        </a:spcAft>
                      </a:pPr>
                      <a:r>
                        <a:rPr lang="en-GB" sz="1600">
                          <a:solidFill>
                            <a:schemeClr val="tx1"/>
                          </a:solidFill>
                          <a:effectLst/>
                        </a:rPr>
                        <a:t>df</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rowSpan="2">
                  <a:txBody>
                    <a:bodyPr/>
                    <a:lstStyle/>
                    <a:p>
                      <a:pPr algn="ctr">
                        <a:spcAft>
                          <a:spcPts val="0"/>
                        </a:spcAft>
                      </a:pPr>
                      <a:r>
                        <a:rPr lang="en-GB" sz="1600" dirty="0">
                          <a:solidFill>
                            <a:schemeClr val="tx1"/>
                          </a:solidFill>
                          <a:effectLst/>
                        </a:rPr>
                        <a:t>Mean Square</a:t>
                      </a:r>
                      <a:endParaRPr lang="pl-PL" sz="1600" dirty="0">
                        <a:solidFill>
                          <a:schemeClr val="tx1"/>
                        </a:solidFill>
                        <a:effectLst/>
                      </a:endParaRPr>
                    </a:p>
                    <a:p>
                      <a:pPr algn="ctr">
                        <a:spcAft>
                          <a:spcPts val="0"/>
                        </a:spcAft>
                      </a:pPr>
                      <a:r>
                        <a:rPr lang="en-GB" sz="1600" dirty="0">
                          <a:solidFill>
                            <a:schemeClr val="tx1"/>
                          </a:solidFill>
                          <a:effectLst/>
                        </a:rPr>
                        <a:t>MS</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gridSpan="3">
                  <a:txBody>
                    <a:bodyPr/>
                    <a:lstStyle/>
                    <a:p>
                      <a:pPr algn="ctr">
                        <a:spcAft>
                          <a:spcPts val="0"/>
                        </a:spcAft>
                      </a:pPr>
                      <a:r>
                        <a:rPr lang="en-GB" sz="1600">
                          <a:solidFill>
                            <a:schemeClr val="tx1"/>
                          </a:solidFill>
                          <a:effectLst/>
                        </a:rPr>
                        <a:t>Change Statistics</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hMerge="1">
                  <a:txBody>
                    <a:bodyPr/>
                    <a:lstStyle/>
                    <a:p>
                      <a:endParaRPr lang="pl-PL"/>
                    </a:p>
                  </a:txBody>
                  <a:tcPr/>
                </a:tc>
                <a:tc hMerge="1">
                  <a:txBody>
                    <a:bodyPr/>
                    <a:lstStyle/>
                    <a:p>
                      <a:endParaRPr lang="pl-PL"/>
                    </a:p>
                  </a:txBody>
                  <a:tcPr/>
                </a:tc>
                <a:tc rowSpan="2">
                  <a:txBody>
                    <a:bodyPr/>
                    <a:lstStyle/>
                    <a:p>
                      <a:pPr algn="ctr">
                        <a:spcAft>
                          <a:spcPts val="0"/>
                        </a:spcAft>
                      </a:pPr>
                      <a:r>
                        <a:rPr lang="en-GB" sz="1600">
                          <a:solidFill>
                            <a:schemeClr val="tx1"/>
                          </a:solidFill>
                          <a:effectLst/>
                        </a:rPr>
                        <a:t>F</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rowSpan="2">
                  <a:txBody>
                    <a:bodyPr/>
                    <a:lstStyle/>
                    <a:p>
                      <a:pPr algn="ctr">
                        <a:spcAft>
                          <a:spcPts val="0"/>
                        </a:spcAft>
                      </a:pPr>
                      <a:r>
                        <a:rPr lang="en-GB" sz="1600">
                          <a:solidFill>
                            <a:schemeClr val="tx1"/>
                          </a:solidFill>
                          <a:effectLst/>
                        </a:rPr>
                        <a:t>p</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9423510"/>
                  </a:ext>
                </a:extLst>
              </a:tr>
              <a:tr h="185420">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indent="13970" algn="ctr">
                        <a:spcAft>
                          <a:spcPts val="0"/>
                        </a:spcAft>
                      </a:pPr>
                      <a:r>
                        <a:rPr lang="en-GB" sz="1600">
                          <a:solidFill>
                            <a:schemeClr val="tx1"/>
                          </a:solidFill>
                          <a:effectLst/>
                        </a:rPr>
                        <a:t>SS</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13970" algn="ctr">
                        <a:spcAft>
                          <a:spcPts val="0"/>
                        </a:spcAft>
                      </a:pPr>
                      <a:r>
                        <a:rPr lang="en-GB" sz="1600">
                          <a:solidFill>
                            <a:schemeClr val="tx1"/>
                          </a:solidFill>
                          <a:effectLst/>
                        </a:rPr>
                        <a:t>df</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13970" algn="ctr">
                        <a:spcAft>
                          <a:spcPts val="0"/>
                        </a:spcAft>
                      </a:pPr>
                      <a:r>
                        <a:rPr lang="en-GB" sz="1600">
                          <a:solidFill>
                            <a:schemeClr val="tx1"/>
                          </a:solidFill>
                          <a:effectLst/>
                        </a:rPr>
                        <a:t>MS</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2100816070"/>
                  </a:ext>
                </a:extLst>
              </a:tr>
              <a:tr h="144145">
                <a:tc>
                  <a:txBody>
                    <a:bodyPr/>
                    <a:lstStyle/>
                    <a:p>
                      <a:pPr algn="l">
                        <a:spcAft>
                          <a:spcPts val="0"/>
                        </a:spcAft>
                      </a:pPr>
                      <a:r>
                        <a:rPr lang="en-GB" sz="1600" b="0" dirty="0">
                          <a:solidFill>
                            <a:schemeClr val="tx1"/>
                          </a:solidFill>
                          <a:effectLst/>
                        </a:rPr>
                        <a:t>0.342</a:t>
                      </a:r>
                      <a:endParaRPr lang="pl-PL" sz="1600" b="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solidFill>
                      <a:srgbClr val="EAEFF7"/>
                    </a:solidFill>
                  </a:tcPr>
                </a:tc>
                <a:tc>
                  <a:txBody>
                    <a:bodyPr/>
                    <a:lstStyle/>
                    <a:p>
                      <a:pPr algn="l">
                        <a:spcAft>
                          <a:spcPts val="0"/>
                        </a:spcAft>
                      </a:pPr>
                      <a:r>
                        <a:rPr lang="en-GB" sz="1600" b="1" dirty="0">
                          <a:solidFill>
                            <a:schemeClr val="tx1"/>
                          </a:solidFill>
                          <a:effectLst/>
                        </a:rPr>
                        <a:t>0.332</a:t>
                      </a:r>
                      <a:endParaRPr lang="pl-PL" sz="16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rPr>
                        <a:t>57.65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rPr>
                        <a:t>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rPr>
                        <a:t>11.53</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a:solidFill>
                            <a:schemeClr val="tx1"/>
                          </a:solidFill>
                          <a:effectLst/>
                        </a:rPr>
                        <a:t>111.12</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a:solidFill>
                            <a:schemeClr val="tx1"/>
                          </a:solidFill>
                          <a:effectLst/>
                        </a:rPr>
                        <a:t>349</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a:solidFill>
                            <a:schemeClr val="tx1"/>
                          </a:solidFill>
                          <a:effectLst/>
                        </a:rPr>
                        <a:t>0.318</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a:solidFill>
                            <a:schemeClr val="tx1"/>
                          </a:solidFill>
                          <a:effectLst/>
                        </a:rPr>
                        <a:t>36.21</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dirty="0">
                          <a:solidFill>
                            <a:schemeClr val="tx1"/>
                          </a:solidFill>
                          <a:effectLst/>
                        </a:rPr>
                        <a:t>0.00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0865773"/>
                  </a:ext>
                </a:extLst>
              </a:tr>
            </a:tbl>
          </a:graphicData>
        </a:graphic>
      </p:graphicFrame>
      <p:graphicFrame>
        <p:nvGraphicFramePr>
          <p:cNvPr id="9" name="Tabela 8">
            <a:extLst>
              <a:ext uri="{FF2B5EF4-FFF2-40B4-BE49-F238E27FC236}">
                <a16:creationId xmlns:a16="http://schemas.microsoft.com/office/drawing/2014/main" id="{08A34018-AFF4-400F-91BE-9685D0637D5A}"/>
              </a:ext>
            </a:extLst>
          </p:cNvPr>
          <p:cNvGraphicFramePr>
            <a:graphicFrameLocks noGrp="1"/>
          </p:cNvGraphicFramePr>
          <p:nvPr>
            <p:extLst>
              <p:ext uri="{D42A27DB-BD31-4B8C-83A1-F6EECF244321}">
                <p14:modId xmlns:p14="http://schemas.microsoft.com/office/powerpoint/2010/main" val="3331258585"/>
              </p:ext>
            </p:extLst>
          </p:nvPr>
        </p:nvGraphicFramePr>
        <p:xfrm>
          <a:off x="1585223" y="3870846"/>
          <a:ext cx="7895114" cy="2612517"/>
        </p:xfrm>
        <a:graphic>
          <a:graphicData uri="http://schemas.openxmlformats.org/drawingml/2006/table">
            <a:tbl>
              <a:tblPr firstRow="1" firstCol="1" bandRow="1">
                <a:tableStyleId>{7DF18680-E054-41AD-8BC1-D1AEF772440D}</a:tableStyleId>
              </a:tblPr>
              <a:tblGrid>
                <a:gridCol w="3995306">
                  <a:extLst>
                    <a:ext uri="{9D8B030D-6E8A-4147-A177-3AD203B41FA5}">
                      <a16:colId xmlns:a16="http://schemas.microsoft.com/office/drawing/2014/main" val="311974971"/>
                    </a:ext>
                  </a:extLst>
                </a:gridCol>
                <a:gridCol w="974952">
                  <a:extLst>
                    <a:ext uri="{9D8B030D-6E8A-4147-A177-3AD203B41FA5}">
                      <a16:colId xmlns:a16="http://schemas.microsoft.com/office/drawing/2014/main" val="2793695587"/>
                    </a:ext>
                  </a:extLst>
                </a:gridCol>
                <a:gridCol w="974952">
                  <a:extLst>
                    <a:ext uri="{9D8B030D-6E8A-4147-A177-3AD203B41FA5}">
                      <a16:colId xmlns:a16="http://schemas.microsoft.com/office/drawing/2014/main" val="622815062"/>
                    </a:ext>
                  </a:extLst>
                </a:gridCol>
                <a:gridCol w="974952">
                  <a:extLst>
                    <a:ext uri="{9D8B030D-6E8A-4147-A177-3AD203B41FA5}">
                      <a16:colId xmlns:a16="http://schemas.microsoft.com/office/drawing/2014/main" val="1465095049"/>
                    </a:ext>
                  </a:extLst>
                </a:gridCol>
                <a:gridCol w="974952">
                  <a:extLst>
                    <a:ext uri="{9D8B030D-6E8A-4147-A177-3AD203B41FA5}">
                      <a16:colId xmlns:a16="http://schemas.microsoft.com/office/drawing/2014/main" val="106803931"/>
                    </a:ext>
                  </a:extLst>
                </a:gridCol>
              </a:tblGrid>
              <a:tr h="144145">
                <a:tc rowSpan="2">
                  <a:txBody>
                    <a:bodyPr/>
                    <a:lstStyle/>
                    <a:p>
                      <a:pPr algn="just">
                        <a:spcAft>
                          <a:spcPts val="0"/>
                        </a:spcAft>
                      </a:pPr>
                      <a:br>
                        <a:rPr lang="en-GB" sz="1600" dirty="0">
                          <a:solidFill>
                            <a:schemeClr val="tx1"/>
                          </a:solidFill>
                          <a:effectLst/>
                          <a:latin typeface="Roboto" panose="02000000000000000000" pitchFamily="2" charset="0"/>
                          <a:ea typeface="Roboto" panose="02000000000000000000" pitchFamily="2" charset="0"/>
                        </a:rPr>
                      </a:br>
                      <a:r>
                        <a:rPr lang="en-GB" sz="1600" dirty="0">
                          <a:solidFill>
                            <a:schemeClr val="tx1"/>
                          </a:solidFill>
                          <a:effectLst/>
                          <a:latin typeface="Roboto" panose="02000000000000000000" pitchFamily="2" charset="0"/>
                          <a:ea typeface="Roboto" panose="02000000000000000000" pitchFamily="2" charset="0"/>
                        </a:rPr>
                        <a:t>n=355</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gridSpan="4">
                  <a:txBody>
                    <a:bodyPr/>
                    <a:lstStyle/>
                    <a:p>
                      <a:pPr algn="just">
                        <a:spcAft>
                          <a:spcPts val="0"/>
                        </a:spcAft>
                      </a:pPr>
                      <a:r>
                        <a:rPr lang="en-GB" sz="1600" dirty="0">
                          <a:solidFill>
                            <a:schemeClr val="tx1"/>
                          </a:solidFill>
                          <a:effectLst/>
                          <a:latin typeface="Roboto" panose="02000000000000000000" pitchFamily="2" charset="0"/>
                          <a:ea typeface="Roboto" panose="02000000000000000000" pitchFamily="2" charset="0"/>
                        </a:rPr>
                        <a:t>Parameters estimates</a:t>
                      </a:r>
                      <a:endParaRPr lang="pl-PL" sz="1600" dirty="0">
                        <a:solidFill>
                          <a:schemeClr val="tx1"/>
                        </a:solidFill>
                        <a:effectLst/>
                        <a:latin typeface="Roboto" panose="02000000000000000000" pitchFamily="2" charset="0"/>
                        <a:ea typeface="Roboto" panose="02000000000000000000" pitchFamily="2" charset="0"/>
                      </a:endParaRPr>
                    </a:p>
                    <a:p>
                      <a:pPr algn="just">
                        <a:spcAft>
                          <a:spcPts val="0"/>
                        </a:spcAft>
                      </a:pPr>
                      <a:r>
                        <a:rPr lang="en-GB" sz="1600" dirty="0">
                          <a:solidFill>
                            <a:schemeClr val="tx1"/>
                          </a:solidFill>
                          <a:effectLst/>
                          <a:latin typeface="Roboto" panose="02000000000000000000" pitchFamily="2" charset="0"/>
                          <a:ea typeface="Roboto" panose="02000000000000000000" pitchFamily="2" charset="0"/>
                        </a:rPr>
                        <a:t>Sigma-restricted parameterization </a:t>
                      </a:r>
                      <a:endParaRPr lang="pl-PL" sz="14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189148008"/>
                  </a:ext>
                </a:extLst>
              </a:tr>
              <a:tr h="144145">
                <a:tc vMerge="1">
                  <a:txBody>
                    <a:bodyPr/>
                    <a:lstStyle/>
                    <a:p>
                      <a:endParaRPr lang="pl-PL"/>
                    </a:p>
                  </a:txBody>
                  <a:tcPr/>
                </a:tc>
                <a:tc>
                  <a:txBody>
                    <a:bodyPr/>
                    <a:lstStyle/>
                    <a:p>
                      <a:pPr algn="ctr">
                        <a:spcAft>
                          <a:spcPts val="0"/>
                        </a:spcAft>
                      </a:pPr>
                      <a:r>
                        <a:rPr lang="en-GB" sz="1600" b="1" dirty="0">
                          <a:solidFill>
                            <a:schemeClr val="tx1"/>
                          </a:solidFill>
                          <a:effectLst/>
                          <a:latin typeface="Roboto" panose="02000000000000000000" pitchFamily="2" charset="0"/>
                          <a:ea typeface="Roboto" panose="02000000000000000000" pitchFamily="2" charset="0"/>
                        </a:rPr>
                        <a:t>KBR </a:t>
                      </a:r>
                      <a:endParaRPr lang="pl-PL" sz="1600" b="1" dirty="0">
                        <a:solidFill>
                          <a:schemeClr val="tx1"/>
                        </a:solidFill>
                        <a:effectLst/>
                        <a:latin typeface="Roboto" panose="02000000000000000000" pitchFamily="2" charset="0"/>
                        <a:ea typeface="Roboto" panose="02000000000000000000" pitchFamily="2" charset="0"/>
                      </a:endParaRPr>
                    </a:p>
                    <a:p>
                      <a:pPr algn="ctr">
                        <a:spcAft>
                          <a:spcPts val="0"/>
                        </a:spcAft>
                      </a:pPr>
                      <a:r>
                        <a:rPr lang="en-GB" sz="1600" b="1" dirty="0">
                          <a:solidFill>
                            <a:schemeClr val="tx1"/>
                          </a:solidFill>
                          <a:effectLst/>
                          <a:latin typeface="Roboto" panose="02000000000000000000" pitchFamily="2" charset="0"/>
                          <a:ea typeface="Roboto" panose="02000000000000000000" pitchFamily="2" charset="0"/>
                        </a:rPr>
                        <a:t>Param.</a:t>
                      </a:r>
                      <a:endParaRPr lang="pl-PL" sz="16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ctr">
                        <a:spcAft>
                          <a:spcPts val="0"/>
                        </a:spcAft>
                      </a:pPr>
                      <a:r>
                        <a:rPr lang="en-GB" sz="1600" b="1" dirty="0">
                          <a:solidFill>
                            <a:schemeClr val="tx1"/>
                          </a:solidFill>
                          <a:effectLst/>
                          <a:latin typeface="Roboto" panose="02000000000000000000" pitchFamily="2" charset="0"/>
                          <a:ea typeface="Roboto" panose="02000000000000000000" pitchFamily="2" charset="0"/>
                        </a:rPr>
                        <a:t>KBR</a:t>
                      </a:r>
                      <a:endParaRPr lang="pl-PL" sz="1600" b="1" dirty="0">
                        <a:solidFill>
                          <a:schemeClr val="tx1"/>
                        </a:solidFill>
                        <a:effectLst/>
                        <a:latin typeface="Roboto" panose="02000000000000000000" pitchFamily="2" charset="0"/>
                        <a:ea typeface="Roboto" panose="02000000000000000000" pitchFamily="2" charset="0"/>
                      </a:endParaRPr>
                    </a:p>
                    <a:p>
                      <a:pPr algn="ctr">
                        <a:spcAft>
                          <a:spcPts val="0"/>
                        </a:spcAft>
                      </a:pPr>
                      <a:r>
                        <a:rPr lang="en-GB" sz="1600" b="1" dirty="0">
                          <a:solidFill>
                            <a:schemeClr val="tx1"/>
                          </a:solidFill>
                          <a:effectLst/>
                          <a:latin typeface="Roboto" panose="02000000000000000000" pitchFamily="2" charset="0"/>
                          <a:ea typeface="Roboto" panose="02000000000000000000" pitchFamily="2" charset="0"/>
                        </a:rPr>
                        <a:t>Std. Err.</a:t>
                      </a:r>
                      <a:endParaRPr lang="pl-PL" sz="16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ctr">
                        <a:spcAft>
                          <a:spcPts val="0"/>
                        </a:spcAft>
                      </a:pPr>
                      <a:r>
                        <a:rPr lang="en-GB" sz="1600" b="1" dirty="0">
                          <a:solidFill>
                            <a:schemeClr val="tx1"/>
                          </a:solidFill>
                          <a:effectLst/>
                          <a:latin typeface="Roboto" panose="02000000000000000000" pitchFamily="2" charset="0"/>
                          <a:ea typeface="Roboto" panose="02000000000000000000" pitchFamily="2" charset="0"/>
                        </a:rPr>
                        <a:t>t</a:t>
                      </a:r>
                      <a:endParaRPr lang="pl-PL" sz="16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ctr">
                        <a:spcAft>
                          <a:spcPts val="0"/>
                        </a:spcAft>
                      </a:pPr>
                      <a:r>
                        <a:rPr lang="en-GB" sz="1600" b="1" dirty="0">
                          <a:solidFill>
                            <a:schemeClr val="tx1"/>
                          </a:solidFill>
                          <a:effectLst/>
                          <a:latin typeface="Roboto" panose="02000000000000000000" pitchFamily="2" charset="0"/>
                          <a:ea typeface="Roboto" panose="02000000000000000000" pitchFamily="2" charset="0"/>
                        </a:rPr>
                        <a:t>p</a:t>
                      </a:r>
                      <a:endParaRPr lang="pl-PL" sz="16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9209130"/>
                  </a:ext>
                </a:extLst>
              </a:tr>
              <a:tr h="144145">
                <a:tc>
                  <a:txBody>
                    <a:bodyPr/>
                    <a:lstStyle/>
                    <a:p>
                      <a:pPr algn="just">
                        <a:lnSpc>
                          <a:spcPct val="107000"/>
                        </a:lnSpc>
                        <a:spcAft>
                          <a:spcPts val="0"/>
                        </a:spcAft>
                      </a:pPr>
                      <a:r>
                        <a:rPr lang="en-GB" sz="1600" dirty="0">
                          <a:solidFill>
                            <a:schemeClr val="tx1"/>
                          </a:solidFill>
                          <a:effectLst/>
                          <a:latin typeface="Roboto" panose="02000000000000000000" pitchFamily="2" charset="0"/>
                          <a:ea typeface="Roboto" panose="02000000000000000000" pitchFamily="2" charset="0"/>
                        </a:rPr>
                        <a:t>Intercept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9525" marR="9525" marT="9525" marB="9525"/>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1.555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0.156</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9.963</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0.000</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867660829"/>
                  </a:ext>
                </a:extLst>
              </a:tr>
              <a:tr h="144145">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EO1</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autonomy</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0.095</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0.036</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2.615</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0.009</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284262725"/>
                  </a:ext>
                </a:extLst>
              </a:tr>
              <a:tr h="144145">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EO2</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proactivity</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0.094</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0.038</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2.443</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0.015</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4267946566"/>
                  </a:ext>
                </a:extLst>
              </a:tr>
              <a:tr h="144145">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EO3</a:t>
                      </a:r>
                      <a:r>
                        <a:rPr lang="pl-PL" sz="1600" dirty="0">
                          <a:solidFill>
                            <a:schemeClr val="tx1"/>
                          </a:solidFill>
                          <a:effectLst/>
                          <a:latin typeface="Roboto" panose="02000000000000000000" pitchFamily="2" charset="0"/>
                          <a:ea typeface="Roboto" panose="02000000000000000000" pitchFamily="2" charset="0"/>
                        </a:rPr>
                        <a:t> (</a:t>
                      </a:r>
                      <a:r>
                        <a:rPr lang="en-GB" sz="1800" b="1" kern="1200" noProof="0" dirty="0">
                          <a:solidFill>
                            <a:schemeClr val="tx1"/>
                          </a:solidFill>
                          <a:effectLst/>
                          <a:latin typeface="+mn-lt"/>
                          <a:ea typeface="+mn-ea"/>
                          <a:cs typeface="+mn-cs"/>
                        </a:rPr>
                        <a:t>innovativeness</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0.111</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0.040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2.748</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0.006</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291367380"/>
                  </a:ext>
                </a:extLst>
              </a:tr>
              <a:tr h="144145">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EO4</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competitive aggressiveness </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0.119</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0.029</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4.076</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0.000</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197962033"/>
                  </a:ext>
                </a:extLst>
              </a:tr>
              <a:tr h="144145">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EO5</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risk taking</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0.080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0.029</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a:solidFill>
                            <a:schemeClr val="tx1"/>
                          </a:solidFill>
                          <a:effectLst/>
                          <a:latin typeface="Roboto" panose="02000000000000000000" pitchFamily="2" charset="0"/>
                          <a:ea typeface="Roboto" panose="02000000000000000000" pitchFamily="2" charset="0"/>
                        </a:rPr>
                        <a:t>2.762</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0.006</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56463698"/>
                  </a:ext>
                </a:extLst>
              </a:tr>
            </a:tbl>
          </a:graphicData>
        </a:graphic>
      </p:graphicFrame>
    </p:spTree>
    <p:extLst>
      <p:ext uri="{BB962C8B-B14F-4D97-AF65-F5344CB8AC3E}">
        <p14:creationId xmlns:p14="http://schemas.microsoft.com/office/powerpoint/2010/main" val="199113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307820" y="2191236"/>
            <a:ext cx="10851709" cy="4237555"/>
          </a:xfrm>
        </p:spPr>
        <p:txBody>
          <a:bodyPr anchor="t">
            <a:noAutofit/>
          </a:bodyPr>
          <a:lstStyle/>
          <a:p>
            <a:pPr lvl="0"/>
            <a:r>
              <a:rPr lang="en-GB" sz="2400" dirty="0"/>
              <a:t>Summarizing the research results, the two-way relationship between EO and KBR should be emphasized. </a:t>
            </a:r>
            <a:r>
              <a:rPr lang="pl-PL" sz="2400" dirty="0"/>
              <a:t>B</a:t>
            </a:r>
            <a:r>
              <a:rPr lang="en-GB" sz="2400" dirty="0" err="1"/>
              <a:t>oth</a:t>
            </a:r>
            <a:r>
              <a:rPr lang="en-GB" sz="2400" dirty="0"/>
              <a:t> analysed variables ​​stimulate each other, which ultimately stimulates business performance</a:t>
            </a:r>
            <a:r>
              <a:rPr lang="pl-PL" sz="2400" dirty="0"/>
              <a:t>.</a:t>
            </a:r>
          </a:p>
          <a:p>
            <a:pPr lvl="0"/>
            <a:r>
              <a:rPr lang="en-GB" sz="2400" dirty="0"/>
              <a:t>Enterprises should therefore strategically stimulate corporate entrepreneurship, shaping entrepreneurial attitudes and behaviour of all members of the organization, and strive to create, implement and constantly strengthen the organization's KBR. </a:t>
            </a:r>
            <a:endParaRPr lang="pl-PL" sz="2400" dirty="0"/>
          </a:p>
          <a:p>
            <a:pPr lvl="0"/>
            <a:r>
              <a:rPr lang="en-GB" sz="2400" dirty="0"/>
              <a:t>It can be assumed that the presented results are also important for the practice of entrepreneurship. Managers should also be inclined to treat the analysed quantities as dynamic capabilities that require ongoing adjustments and a strategic management perspective.</a:t>
            </a:r>
            <a:endParaRPr lang="pl-PL" sz="2400" dirty="0"/>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Conclusion</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spTree>
    <p:extLst>
      <p:ext uri="{BB962C8B-B14F-4D97-AF65-F5344CB8AC3E}">
        <p14:creationId xmlns:p14="http://schemas.microsoft.com/office/powerpoint/2010/main" val="209709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0" y="0"/>
            <a:ext cx="12192000" cy="238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dirty="0">
              <a:solidFill>
                <a:srgbClr val="0762C8"/>
              </a:solidFill>
            </a:endParaRPr>
          </a:p>
        </p:txBody>
      </p:sp>
      <p:sp>
        <p:nvSpPr>
          <p:cNvPr id="2" name="Prostokąt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p>
        </p:txBody>
      </p:sp>
      <p:pic>
        <p:nvPicPr>
          <p:cNvPr id="21" name="Obraz 20" descr="pcz_obrazek.png"/>
          <p:cNvPicPr>
            <a:picLocks noChangeAspect="1"/>
          </p:cNvPicPr>
          <p:nvPr/>
        </p:nvPicPr>
        <p:blipFill>
          <a:blip r:embed="rId2" cstate="print"/>
          <a:stretch>
            <a:fillRect/>
          </a:stretch>
        </p:blipFill>
        <p:spPr>
          <a:xfrm>
            <a:off x="2116183" y="1380235"/>
            <a:ext cx="7667897" cy="3685611"/>
          </a:xfrm>
          <a:prstGeom prst="rect">
            <a:avLst/>
          </a:prstGeom>
        </p:spPr>
      </p:pic>
      <p:sp>
        <p:nvSpPr>
          <p:cNvPr id="16" name="Prostokąt 15"/>
          <p:cNvSpPr/>
          <p:nvPr/>
        </p:nvSpPr>
        <p:spPr>
          <a:xfrm>
            <a:off x="437222" y="612940"/>
            <a:ext cx="4021567" cy="1635162"/>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0A4B7"/>
              </a:solidFill>
            </a:endParaRPr>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4385441" y="5542599"/>
            <a:ext cx="6867278" cy="581083"/>
          </a:xfrm>
        </p:spPr>
        <p:txBody>
          <a:bodyPr>
            <a:normAutofit fontScale="90000"/>
          </a:bodyPr>
          <a:lstStyle/>
          <a:p>
            <a:r>
              <a:rPr lang="en-US" b="1" dirty="0">
                <a:latin typeface="Roboto" panose="02000000000000000000" pitchFamily="2" charset="0"/>
                <a:ea typeface="Roboto" panose="02000000000000000000" pitchFamily="2" charset="0"/>
              </a:rPr>
              <a:t>Thank you for your attention</a:t>
            </a:r>
          </a:p>
        </p:txBody>
      </p:sp>
      <p:pic>
        <p:nvPicPr>
          <p:cNvPr id="9" name="Obraz 8"/>
          <p:cNvPicPr>
            <a:picLocks noChangeAspect="1"/>
          </p:cNvPicPr>
          <p:nvPr/>
        </p:nvPicPr>
        <p:blipFill rotWithShape="1">
          <a:blip r:embed="rId3" cstate="print">
            <a:extLst>
              <a:ext uri="{28A0092B-C50C-407E-A947-70E740481C1C}">
                <a14:useLocalDpi xmlns:a14="http://schemas.microsoft.com/office/drawing/2010/main" val="0"/>
              </a:ext>
            </a:extLst>
          </a:blip>
          <a:srcRect l="90393" t="77839" r="3392" b="4637"/>
          <a:stretch/>
        </p:blipFill>
        <p:spPr>
          <a:xfrm>
            <a:off x="11016344" y="5219064"/>
            <a:ext cx="874486" cy="1387115"/>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26" y="706541"/>
            <a:ext cx="3552158" cy="1447960"/>
          </a:xfrm>
          <a:prstGeom prst="rect">
            <a:avLst/>
          </a:prstGeom>
        </p:spPr>
      </p:pic>
    </p:spTree>
    <p:extLst>
      <p:ext uri="{BB962C8B-B14F-4D97-AF65-F5344CB8AC3E}">
        <p14:creationId xmlns:p14="http://schemas.microsoft.com/office/powerpoint/2010/main" val="40705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307820" y="2191236"/>
            <a:ext cx="10686245" cy="4666764"/>
          </a:xfrm>
        </p:spPr>
        <p:txBody>
          <a:bodyPr anchor="t">
            <a:noAutofit/>
          </a:bodyPr>
          <a:lstStyle/>
          <a:p>
            <a:pPr lvl="0"/>
            <a:r>
              <a:rPr lang="en-GB" sz="2400" dirty="0"/>
              <a:t>Two organizational constructs were analysed in my study: entrepreneurial orientation (EO) and knowledge-based resources (KBR)</a:t>
            </a:r>
          </a:p>
          <a:p>
            <a:pPr lvl="0"/>
            <a:r>
              <a:rPr lang="en-GB" sz="2400" u="sng" dirty="0"/>
              <a:t>First construct </a:t>
            </a:r>
            <a:r>
              <a:rPr lang="en-GB" sz="2400" dirty="0"/>
              <a:t>- EO is an organizational attribute that connects entrepreneurial behaviour with firms’ strategic decision-making styles, methods, and practices. An EO construct consists of: risk taking, innovation, proactivity, autonomy, and competitive aggressiveness.</a:t>
            </a:r>
          </a:p>
          <a:p>
            <a:pPr lvl="0"/>
            <a:r>
              <a:rPr lang="en-GB" sz="2400" u="sng" dirty="0"/>
              <a:t>Second construct </a:t>
            </a:r>
            <a:r>
              <a:rPr lang="en-GB" sz="2400" dirty="0"/>
              <a:t>is KBRs. Knowledge is not a resource accumulated only in the minds of individuals, but is embedded in procedures, processes, structures and in social relationships created with stakeholders. </a:t>
            </a:r>
          </a:p>
          <a:p>
            <a:pPr marL="0" lvl="0" indent="0">
              <a:buNone/>
            </a:pPr>
            <a:endParaRPr lang="pl-PL" sz="2400" dirty="0"/>
          </a:p>
          <a:p>
            <a:pPr marL="0" indent="0">
              <a:buNone/>
            </a:pPr>
            <a:r>
              <a:rPr lang="en-GB" sz="2400" b="1" dirty="0"/>
              <a:t>The question is if the need for entrepreneurship will force a change in KBR.</a:t>
            </a:r>
            <a:endParaRPr lang="pl-PL" sz="2400" dirty="0"/>
          </a:p>
          <a:p>
            <a:pPr marL="0" indent="0">
              <a:buNone/>
            </a:pPr>
            <a:endParaRPr lang="pl-PL" sz="2400" dirty="0"/>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r>
              <a:rPr lang="en-US" sz="4800" b="1" dirty="0">
                <a:latin typeface="Roboto" pitchFamily="2" charset="0"/>
                <a:ea typeface="Roboto" pitchFamily="2" charset="0"/>
              </a:rPr>
              <a:t>Introduction</a:t>
            </a: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spTree>
    <p:extLst>
      <p:ext uri="{BB962C8B-B14F-4D97-AF65-F5344CB8AC3E}">
        <p14:creationId xmlns:p14="http://schemas.microsoft.com/office/powerpoint/2010/main" val="347233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ED4D501D-1771-4DB6-B3BD-5F97C37AEB29}"/>
              </a:ext>
            </a:extLst>
          </p:cNvPr>
          <p:cNvPicPr/>
          <p:nvPr/>
        </p:nvPicPr>
        <p:blipFill rotWithShape="1">
          <a:blip r:embed="rId3"/>
          <a:srcRect b="7941"/>
          <a:stretch/>
        </p:blipFill>
        <p:spPr>
          <a:xfrm>
            <a:off x="1" y="1"/>
            <a:ext cx="10631156" cy="6858000"/>
          </a:xfrm>
          <a:prstGeom prst="rect">
            <a:avLst/>
          </a:prstGeom>
        </p:spPr>
      </p:pic>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9503009" y="569072"/>
            <a:ext cx="2681916" cy="969761"/>
          </a:xfrm>
          <a:solidFill>
            <a:schemeClr val="bg1"/>
          </a:solidFill>
        </p:spPr>
        <p:txBody>
          <a:bodyPr>
            <a:normAutofit/>
          </a:bodyPr>
          <a:lstStyle/>
          <a:p>
            <a:r>
              <a:rPr lang="pl-PL" sz="3200" b="1" dirty="0">
                <a:latin typeface="Roboto" pitchFamily="2" charset="0"/>
                <a:ea typeface="Roboto" pitchFamily="2" charset="0"/>
              </a:rPr>
              <a:t>Network </a:t>
            </a:r>
            <a:r>
              <a:rPr lang="en-US" sz="3200" b="1" dirty="0">
                <a:latin typeface="Roboto" pitchFamily="2" charset="0"/>
                <a:ea typeface="Roboto" pitchFamily="2" charset="0"/>
              </a:rPr>
              <a:t>visualization</a:t>
            </a:r>
          </a:p>
        </p:txBody>
      </p:sp>
      <p:sp>
        <p:nvSpPr>
          <p:cNvPr id="4" name="Prostokąt 3">
            <a:extLst>
              <a:ext uri="{FF2B5EF4-FFF2-40B4-BE49-F238E27FC236}">
                <a16:creationId xmlns:a16="http://schemas.microsoft.com/office/drawing/2014/main" id="{A87ED476-2D8D-49FA-BAF9-1B42C9380616}"/>
              </a:ext>
            </a:extLst>
          </p:cNvPr>
          <p:cNvSpPr/>
          <p:nvPr/>
        </p:nvSpPr>
        <p:spPr>
          <a:xfrm>
            <a:off x="11056776" y="5159829"/>
            <a:ext cx="1054837" cy="147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n>
                <a:solidFill>
                  <a:schemeClr val="bg1">
                    <a:lumMod val="95000"/>
                  </a:schemeClr>
                </a:solidFill>
              </a:ln>
              <a:solidFill>
                <a:schemeClr val="bg1">
                  <a:lumMod val="95000"/>
                </a:schemeClr>
              </a:solidFill>
            </a:endParaRPr>
          </a:p>
        </p:txBody>
      </p:sp>
    </p:spTree>
    <p:extLst>
      <p:ext uri="{BB962C8B-B14F-4D97-AF65-F5344CB8AC3E}">
        <p14:creationId xmlns:p14="http://schemas.microsoft.com/office/powerpoint/2010/main" val="240986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307820" y="2687216"/>
            <a:ext cx="10851709" cy="3741575"/>
          </a:xfrm>
        </p:spPr>
        <p:txBody>
          <a:bodyPr anchor="t">
            <a:noAutofit/>
          </a:bodyPr>
          <a:lstStyle/>
          <a:p>
            <a:pPr marL="0" indent="0">
              <a:lnSpc>
                <a:spcPct val="100000"/>
              </a:lnSpc>
              <a:spcBef>
                <a:spcPts val="600"/>
              </a:spcBef>
              <a:buNone/>
            </a:pPr>
            <a:r>
              <a:rPr lang="en-GB" dirty="0">
                <a:latin typeface="Roboto" panose="02000000000000000000" pitchFamily="2" charset="0"/>
                <a:ea typeface="Roboto" panose="02000000000000000000" pitchFamily="2" charset="0"/>
              </a:rPr>
              <a:t>The </a:t>
            </a:r>
            <a:r>
              <a:rPr lang="en-GB" b="1" dirty="0">
                <a:solidFill>
                  <a:srgbClr val="00B6ED"/>
                </a:solidFill>
                <a:latin typeface="Roboto" panose="02000000000000000000" pitchFamily="2" charset="0"/>
                <a:ea typeface="Roboto" panose="02000000000000000000" pitchFamily="2" charset="0"/>
              </a:rPr>
              <a:t>main aim </a:t>
            </a:r>
            <a:r>
              <a:rPr lang="en-GB" dirty="0">
                <a:latin typeface="Roboto" panose="02000000000000000000" pitchFamily="2" charset="0"/>
                <a:ea typeface="Roboto" panose="02000000000000000000" pitchFamily="2" charset="0"/>
              </a:rPr>
              <a:t>is to study the impact of the level of EO on the level of KBR embedded in the organization.</a:t>
            </a:r>
            <a:endParaRPr lang="pl-PL" dirty="0">
              <a:latin typeface="Roboto" panose="02000000000000000000" pitchFamily="2" charset="0"/>
              <a:ea typeface="Roboto" panose="02000000000000000000" pitchFamily="2" charset="0"/>
            </a:endParaRPr>
          </a:p>
          <a:p>
            <a:pPr marL="0" indent="0">
              <a:lnSpc>
                <a:spcPct val="100000"/>
              </a:lnSpc>
              <a:spcBef>
                <a:spcPts val="600"/>
              </a:spcBef>
              <a:buNone/>
            </a:pPr>
            <a:endParaRPr lang="pl-PL" dirty="0">
              <a:latin typeface="Roboto" panose="02000000000000000000" pitchFamily="2" charset="0"/>
              <a:ea typeface="Roboto" panose="02000000000000000000" pitchFamily="2" charset="0"/>
            </a:endParaRPr>
          </a:p>
          <a:p>
            <a:pPr marL="0" indent="0">
              <a:spcBef>
                <a:spcPts val="1200"/>
              </a:spcBef>
              <a:buFontTx/>
              <a:buNone/>
              <a:defRPr/>
            </a:pPr>
            <a:r>
              <a:rPr lang="en-GB" altLang="pl-PL" dirty="0">
                <a:latin typeface="Roboto" panose="02000000000000000000" pitchFamily="2" charset="0"/>
                <a:ea typeface="Roboto" panose="02000000000000000000" pitchFamily="2" charset="0"/>
              </a:rPr>
              <a:t>In the course of research process, </a:t>
            </a:r>
            <a:r>
              <a:rPr lang="pl-PL" altLang="pl-PL" dirty="0">
                <a:latin typeface="Roboto" panose="02000000000000000000" pitchFamily="2" charset="0"/>
                <a:ea typeface="Roboto" panose="02000000000000000000" pitchFamily="2" charset="0"/>
              </a:rPr>
              <a:t>the</a:t>
            </a:r>
            <a:r>
              <a:rPr lang="en-GB" altLang="pl-PL" dirty="0">
                <a:latin typeface="Roboto" panose="02000000000000000000" pitchFamily="2" charset="0"/>
                <a:ea typeface="Roboto" panose="02000000000000000000" pitchFamily="2" charset="0"/>
              </a:rPr>
              <a:t> hypothesis w</a:t>
            </a:r>
            <a:r>
              <a:rPr lang="pl-PL" altLang="pl-PL" dirty="0">
                <a:latin typeface="Roboto" panose="02000000000000000000" pitchFamily="2" charset="0"/>
                <a:ea typeface="Roboto" panose="02000000000000000000" pitchFamily="2" charset="0"/>
              </a:rPr>
              <a:t>as</a:t>
            </a:r>
            <a:r>
              <a:rPr lang="en-GB" altLang="pl-PL" dirty="0">
                <a:latin typeface="Roboto" panose="02000000000000000000" pitchFamily="2" charset="0"/>
                <a:ea typeface="Roboto" panose="02000000000000000000" pitchFamily="2" charset="0"/>
              </a:rPr>
              <a:t> proposed</a:t>
            </a:r>
            <a:r>
              <a:rPr lang="en-GB" altLang="pl-PL" dirty="0">
                <a:solidFill>
                  <a:schemeClr val="bg1"/>
                </a:solidFill>
                <a:latin typeface="Roboto" panose="02000000000000000000" pitchFamily="2" charset="0"/>
                <a:ea typeface="Roboto" panose="02000000000000000000" pitchFamily="2" charset="0"/>
              </a:rPr>
              <a:t>:</a:t>
            </a:r>
            <a:endParaRPr lang="pl-PL" altLang="pl-PL" dirty="0">
              <a:solidFill>
                <a:schemeClr val="bg1"/>
              </a:solidFill>
              <a:latin typeface="Roboto" panose="02000000000000000000" pitchFamily="2" charset="0"/>
              <a:ea typeface="Roboto" panose="02000000000000000000" pitchFamily="2" charset="0"/>
            </a:endParaRPr>
          </a:p>
          <a:p>
            <a:pPr marL="2416175" indent="-2416175">
              <a:buNone/>
            </a:pPr>
            <a:r>
              <a:rPr lang="en-GB" altLang="pl-PL" b="1" dirty="0">
                <a:solidFill>
                  <a:srgbClr val="00B6ED"/>
                </a:solidFill>
                <a:latin typeface="Roboto" panose="02000000000000000000" pitchFamily="2" charset="0"/>
                <a:ea typeface="Roboto" panose="02000000000000000000" pitchFamily="2" charset="0"/>
              </a:rPr>
              <a:t>Hypothesis 1</a:t>
            </a:r>
            <a:r>
              <a:rPr lang="en-GB" altLang="pl-PL" b="1" dirty="0">
                <a:latin typeface="Roboto" panose="02000000000000000000" pitchFamily="2" charset="0"/>
                <a:ea typeface="Roboto" panose="02000000000000000000" pitchFamily="2" charset="0"/>
              </a:rPr>
              <a:t>.</a:t>
            </a:r>
            <a:r>
              <a:rPr lang="en-GB" altLang="pl-PL" dirty="0">
                <a:latin typeface="Roboto" panose="02000000000000000000" pitchFamily="2" charset="0"/>
                <a:ea typeface="Roboto" panose="02000000000000000000" pitchFamily="2" charset="0"/>
              </a:rPr>
              <a:t> </a:t>
            </a:r>
            <a:r>
              <a:rPr lang="pl-PL" altLang="pl-PL" dirty="0">
                <a:latin typeface="Roboto" panose="02000000000000000000" pitchFamily="2" charset="0"/>
                <a:ea typeface="Roboto" panose="02000000000000000000" pitchFamily="2" charset="0"/>
              </a:rPr>
              <a:t> </a:t>
            </a:r>
            <a:r>
              <a:rPr lang="en-GB" dirty="0">
                <a:latin typeface="Roboto" panose="02000000000000000000" pitchFamily="2" charset="0"/>
                <a:ea typeface="Roboto" panose="02000000000000000000" pitchFamily="2" charset="0"/>
              </a:rPr>
              <a:t>Firms that are more entrepreneurially orientated create higher level of knowledge-based resources</a:t>
            </a:r>
            <a:endParaRPr lang="en-US" dirty="0">
              <a:latin typeface="Roboto" panose="02000000000000000000" pitchFamily="2" charset="0"/>
              <a:ea typeface="Roboto" panose="02000000000000000000" pitchFamily="2" charset="0"/>
            </a:endParaRPr>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en-US" altLang="pl-PL" b="1" dirty="0">
                <a:latin typeface="Roboto" panose="02000000000000000000" pitchFamily="2" charset="0"/>
                <a:ea typeface="Roboto" panose="02000000000000000000" pitchFamily="2" charset="0"/>
              </a:rPr>
              <a:t>Main aim and hypothesis</a:t>
            </a: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spTree>
    <p:extLst>
      <p:ext uri="{BB962C8B-B14F-4D97-AF65-F5344CB8AC3E}">
        <p14:creationId xmlns:p14="http://schemas.microsoft.com/office/powerpoint/2010/main" val="116582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307820" y="2191236"/>
            <a:ext cx="10758286" cy="4237555"/>
          </a:xfrm>
        </p:spPr>
        <p:txBody>
          <a:bodyPr anchor="t">
            <a:noAutofit/>
          </a:bodyPr>
          <a:lstStyle/>
          <a:p>
            <a:pPr>
              <a:lnSpc>
                <a:spcPct val="100000"/>
              </a:lnSpc>
              <a:spcBef>
                <a:spcPts val="600"/>
              </a:spcBef>
            </a:pPr>
            <a:r>
              <a:rPr lang="en-US" sz="2400" dirty="0">
                <a:latin typeface="Roboto" panose="02000000000000000000" pitchFamily="2" charset="0"/>
                <a:ea typeface="Roboto" panose="02000000000000000000" pitchFamily="2" charset="0"/>
              </a:rPr>
              <a:t>The research was conducted in early 2022 in form of the questionnaire survey. </a:t>
            </a:r>
          </a:p>
          <a:p>
            <a:pPr>
              <a:lnSpc>
                <a:spcPct val="100000"/>
              </a:lnSpc>
              <a:spcBef>
                <a:spcPts val="600"/>
              </a:spcBef>
            </a:pPr>
            <a:r>
              <a:rPr lang="en-US" sz="2400" dirty="0">
                <a:latin typeface="Roboto" panose="02000000000000000000" pitchFamily="2" charset="0"/>
                <a:ea typeface="Roboto" panose="02000000000000000000" pitchFamily="2" charset="0"/>
              </a:rPr>
              <a:t>A questionnaire was prepared based on an in-depth review of the literature.</a:t>
            </a:r>
          </a:p>
          <a:p>
            <a:pPr>
              <a:lnSpc>
                <a:spcPct val="100000"/>
              </a:lnSpc>
              <a:spcBef>
                <a:spcPts val="600"/>
              </a:spcBef>
            </a:pPr>
            <a:r>
              <a:rPr lang="en-US" sz="2400" dirty="0">
                <a:latin typeface="Roboto" panose="02000000000000000000" pitchFamily="2" charset="0"/>
                <a:ea typeface="Roboto" panose="02000000000000000000" pitchFamily="2" charset="0"/>
              </a:rPr>
              <a:t>A questionnaire consisted of two groups of questions, which diagnosed:</a:t>
            </a:r>
          </a:p>
          <a:p>
            <a:pPr marL="914400" lvl="1" indent="-457200">
              <a:lnSpc>
                <a:spcPct val="100000"/>
              </a:lnSpc>
              <a:spcBef>
                <a:spcPts val="600"/>
              </a:spcBef>
              <a:buFont typeface="+mj-lt"/>
              <a:buAutoNum type="arabicPeriod"/>
            </a:pPr>
            <a:r>
              <a:rPr lang="en-US" dirty="0">
                <a:latin typeface="Roboto" panose="02000000000000000000" pitchFamily="2" charset="0"/>
                <a:ea typeface="Roboto" panose="02000000000000000000" pitchFamily="2" charset="0"/>
              </a:rPr>
              <a:t>the level of entrepreneurial orientation (EO): organizational autonomy; proactivity; innovation; competitive aggressiveness; risk taking</a:t>
            </a:r>
          </a:p>
          <a:p>
            <a:pPr marL="914400" lvl="1" indent="-457200">
              <a:lnSpc>
                <a:spcPct val="100000"/>
              </a:lnSpc>
              <a:spcBef>
                <a:spcPts val="600"/>
              </a:spcBef>
              <a:buFont typeface="+mj-lt"/>
              <a:buAutoNum type="arabicPeriod"/>
            </a:pPr>
            <a:r>
              <a:rPr lang="en-US" dirty="0">
                <a:latin typeface="Roboto" panose="02000000000000000000" pitchFamily="2" charset="0"/>
                <a:ea typeface="Roboto" panose="02000000000000000000" pitchFamily="2" charset="0"/>
              </a:rPr>
              <a:t>the level of knowledge-based resources (KBR): it consists of nine sub-variables and the final KBR variable is the mean of the sub-variables.  </a:t>
            </a:r>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Methods</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spTree>
    <p:extLst>
      <p:ext uri="{BB962C8B-B14F-4D97-AF65-F5344CB8AC3E}">
        <p14:creationId xmlns:p14="http://schemas.microsoft.com/office/powerpoint/2010/main" val="5398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307820" y="2191236"/>
            <a:ext cx="10758286" cy="4237555"/>
          </a:xfrm>
        </p:spPr>
        <p:txBody>
          <a:bodyPr anchor="t">
            <a:noAutofit/>
          </a:bodyPr>
          <a:lstStyle/>
          <a:p>
            <a:pPr>
              <a:lnSpc>
                <a:spcPct val="100000"/>
              </a:lnSpc>
              <a:spcBef>
                <a:spcPts val="600"/>
              </a:spcBef>
            </a:pPr>
            <a:r>
              <a:rPr lang="en-GB" sz="2400" dirty="0">
                <a:latin typeface="Roboto" panose="02000000000000000000" pitchFamily="2" charset="0"/>
                <a:ea typeface="Roboto" panose="02000000000000000000" pitchFamily="2" charset="0"/>
              </a:rPr>
              <a:t>A direct method of data collection was used. </a:t>
            </a:r>
            <a:endParaRPr lang="pl-PL" sz="2400" dirty="0">
              <a:latin typeface="Roboto" panose="02000000000000000000" pitchFamily="2" charset="0"/>
              <a:ea typeface="Roboto" panose="02000000000000000000" pitchFamily="2" charset="0"/>
            </a:endParaRPr>
          </a:p>
          <a:p>
            <a:pPr>
              <a:lnSpc>
                <a:spcPct val="100000"/>
              </a:lnSpc>
              <a:spcBef>
                <a:spcPts val="600"/>
              </a:spcBef>
            </a:pPr>
            <a:r>
              <a:rPr lang="pl-PL" sz="2400" dirty="0">
                <a:latin typeface="Roboto" panose="02000000000000000000" pitchFamily="2" charset="0"/>
                <a:ea typeface="Roboto" panose="02000000000000000000" pitchFamily="2" charset="0"/>
              </a:rPr>
              <a:t>T</a:t>
            </a:r>
            <a:r>
              <a:rPr lang="en-GB" sz="2400" dirty="0">
                <a:latin typeface="Roboto" panose="02000000000000000000" pitchFamily="2" charset="0"/>
                <a:ea typeface="Roboto" panose="02000000000000000000" pitchFamily="2" charset="0"/>
              </a:rPr>
              <a:t>he final research sample covers 355 Polish enterprises</a:t>
            </a:r>
            <a:r>
              <a:rPr lang="pl-PL" sz="2400" dirty="0">
                <a:latin typeface="Roboto" panose="02000000000000000000" pitchFamily="2" charset="0"/>
                <a:ea typeface="Roboto" panose="02000000000000000000" pitchFamily="2" charset="0"/>
              </a:rPr>
              <a:t>:</a:t>
            </a:r>
          </a:p>
          <a:p>
            <a:pPr lvl="1">
              <a:lnSpc>
                <a:spcPct val="100000"/>
              </a:lnSpc>
              <a:spcBef>
                <a:spcPts val="600"/>
              </a:spcBef>
            </a:pPr>
            <a:r>
              <a:rPr lang="en-GB" dirty="0">
                <a:latin typeface="Roboto" panose="02000000000000000000" pitchFamily="2" charset="0"/>
                <a:ea typeface="Roboto" panose="02000000000000000000" pitchFamily="2" charset="0"/>
              </a:rPr>
              <a:t>42.5% </a:t>
            </a:r>
            <a:r>
              <a:rPr lang="pl-PL" dirty="0">
                <a:latin typeface="Roboto" panose="02000000000000000000" pitchFamily="2" charset="0"/>
                <a:ea typeface="Roboto" panose="02000000000000000000" pitchFamily="2" charset="0"/>
              </a:rPr>
              <a:t>- </a:t>
            </a:r>
            <a:r>
              <a:rPr lang="en-GB" dirty="0">
                <a:latin typeface="Roboto" panose="02000000000000000000" pitchFamily="2" charset="0"/>
                <a:ea typeface="Roboto" panose="02000000000000000000" pitchFamily="2" charset="0"/>
              </a:rPr>
              <a:t>micro-enterprises</a:t>
            </a:r>
            <a:r>
              <a:rPr lang="pl-PL" dirty="0">
                <a:latin typeface="Roboto" panose="02000000000000000000" pitchFamily="2" charset="0"/>
                <a:ea typeface="Roboto" panose="02000000000000000000" pitchFamily="2" charset="0"/>
              </a:rPr>
              <a:t>;</a:t>
            </a:r>
          </a:p>
          <a:p>
            <a:pPr lvl="1">
              <a:lnSpc>
                <a:spcPct val="100000"/>
              </a:lnSpc>
              <a:spcBef>
                <a:spcPts val="600"/>
              </a:spcBef>
            </a:pPr>
            <a:r>
              <a:rPr lang="en-GB" dirty="0">
                <a:latin typeface="Roboto" panose="02000000000000000000" pitchFamily="2" charset="0"/>
                <a:ea typeface="Roboto" panose="02000000000000000000" pitchFamily="2" charset="0"/>
              </a:rPr>
              <a:t>25.4% - small enterprises</a:t>
            </a:r>
            <a:r>
              <a:rPr lang="pl-PL" dirty="0">
                <a:latin typeface="Roboto" panose="02000000000000000000" pitchFamily="2" charset="0"/>
                <a:ea typeface="Roboto" panose="02000000000000000000" pitchFamily="2" charset="0"/>
              </a:rPr>
              <a:t>;</a:t>
            </a:r>
          </a:p>
          <a:p>
            <a:pPr lvl="1">
              <a:lnSpc>
                <a:spcPct val="100000"/>
              </a:lnSpc>
              <a:spcBef>
                <a:spcPts val="600"/>
              </a:spcBef>
            </a:pPr>
            <a:r>
              <a:rPr lang="en-GB" dirty="0">
                <a:latin typeface="Roboto" panose="02000000000000000000" pitchFamily="2" charset="0"/>
                <a:ea typeface="Roboto" panose="02000000000000000000" pitchFamily="2" charset="0"/>
              </a:rPr>
              <a:t>14.3% - medium-sized enterprises</a:t>
            </a:r>
            <a:r>
              <a:rPr lang="pl-PL" dirty="0">
                <a:latin typeface="Roboto" panose="02000000000000000000" pitchFamily="2" charset="0"/>
                <a:ea typeface="Roboto" panose="02000000000000000000" pitchFamily="2" charset="0"/>
              </a:rPr>
              <a:t>;</a:t>
            </a:r>
          </a:p>
          <a:p>
            <a:pPr lvl="1">
              <a:lnSpc>
                <a:spcPct val="100000"/>
              </a:lnSpc>
              <a:spcBef>
                <a:spcPts val="600"/>
              </a:spcBef>
            </a:pPr>
            <a:r>
              <a:rPr lang="en-GB" dirty="0">
                <a:latin typeface="Roboto" panose="02000000000000000000" pitchFamily="2" charset="0"/>
                <a:ea typeface="Roboto" panose="02000000000000000000" pitchFamily="2" charset="0"/>
              </a:rPr>
              <a:t>17.8% - large enterprises,  </a:t>
            </a:r>
            <a:endParaRPr lang="pl-PL" dirty="0">
              <a:latin typeface="Roboto" panose="02000000000000000000" pitchFamily="2" charset="0"/>
              <a:ea typeface="Roboto" panose="02000000000000000000" pitchFamily="2" charset="0"/>
            </a:endParaRPr>
          </a:p>
          <a:p>
            <a:pPr>
              <a:lnSpc>
                <a:spcPct val="100000"/>
              </a:lnSpc>
              <a:spcBef>
                <a:spcPts val="600"/>
              </a:spcBef>
            </a:pPr>
            <a:r>
              <a:rPr lang="en-GB" sz="2400" dirty="0">
                <a:latin typeface="Roboto" panose="02000000000000000000" pitchFamily="2" charset="0"/>
                <a:ea typeface="Roboto" panose="02000000000000000000" pitchFamily="2" charset="0"/>
              </a:rPr>
              <a:t>The selection of the research group was random and convenient.</a:t>
            </a:r>
            <a:endParaRPr lang="pl-PL" sz="2400" dirty="0">
              <a:latin typeface="Roboto" panose="02000000000000000000" pitchFamily="2" charset="0"/>
              <a:ea typeface="Roboto" panose="02000000000000000000" pitchFamily="2" charset="0"/>
            </a:endParaRPr>
          </a:p>
          <a:p>
            <a:pPr>
              <a:lnSpc>
                <a:spcPct val="100000"/>
              </a:lnSpc>
              <a:spcBef>
                <a:spcPts val="600"/>
              </a:spcBef>
            </a:pPr>
            <a:r>
              <a:rPr lang="en-GB" sz="2400" dirty="0">
                <a:latin typeface="Roboto" panose="02000000000000000000" pitchFamily="2" charset="0"/>
                <a:ea typeface="Roboto" panose="02000000000000000000" pitchFamily="2" charset="0"/>
              </a:rPr>
              <a:t>The managerial approach was adopted. </a:t>
            </a:r>
            <a:endParaRPr lang="pl-PL" sz="2400" dirty="0">
              <a:latin typeface="Roboto" panose="02000000000000000000" pitchFamily="2" charset="0"/>
              <a:ea typeface="Roboto" panose="02000000000000000000" pitchFamily="2" charset="0"/>
            </a:endParaRPr>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Methods</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spTree>
    <p:extLst>
      <p:ext uri="{BB962C8B-B14F-4D97-AF65-F5344CB8AC3E}">
        <p14:creationId xmlns:p14="http://schemas.microsoft.com/office/powerpoint/2010/main" val="216727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307820" y="2388637"/>
            <a:ext cx="10758286" cy="4040154"/>
          </a:xfrm>
        </p:spPr>
        <p:txBody>
          <a:bodyPr anchor="t">
            <a:noAutofit/>
          </a:bodyPr>
          <a:lstStyle/>
          <a:p>
            <a:pPr>
              <a:lnSpc>
                <a:spcPct val="100000"/>
              </a:lnSpc>
              <a:spcBef>
                <a:spcPts val="600"/>
              </a:spcBef>
            </a:pPr>
            <a:r>
              <a:rPr lang="en-US" sz="2400" dirty="0">
                <a:latin typeface="Roboto" panose="02000000000000000000" pitchFamily="2" charset="0"/>
                <a:ea typeface="Roboto" panose="02000000000000000000" pitchFamily="2" charset="0"/>
              </a:rPr>
              <a:t>The 5-point Likert scale was used for assessments of the respondents </a:t>
            </a:r>
          </a:p>
          <a:p>
            <a:pPr>
              <a:lnSpc>
                <a:spcPct val="100000"/>
              </a:lnSpc>
              <a:spcBef>
                <a:spcPts val="600"/>
              </a:spcBef>
            </a:pPr>
            <a:r>
              <a:rPr lang="en-US" sz="2400" dirty="0">
                <a:latin typeface="Roboto" panose="02000000000000000000" pitchFamily="2" charset="0"/>
                <a:ea typeface="Roboto" panose="02000000000000000000" pitchFamily="2" charset="0"/>
              </a:rPr>
              <a:t>The reliability and validity of the research was investigated using Cronbach’s α coefficient, average variance extracted (AVE) and composite reliability (CR). </a:t>
            </a:r>
          </a:p>
          <a:p>
            <a:pPr>
              <a:lnSpc>
                <a:spcPct val="100000"/>
              </a:lnSpc>
              <a:spcBef>
                <a:spcPts val="600"/>
              </a:spcBef>
            </a:pPr>
            <a:r>
              <a:rPr lang="en-US" sz="2400" dirty="0">
                <a:latin typeface="Roboto" panose="02000000000000000000" pitchFamily="2" charset="0"/>
                <a:ea typeface="Roboto" panose="02000000000000000000" pitchFamily="2" charset="0"/>
              </a:rPr>
              <a:t>The multiple regression model was built to find the link between the independent variable (EO) and the dependent variable (KBR). </a:t>
            </a:r>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Methods</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spTree>
    <p:extLst>
      <p:ext uri="{BB962C8B-B14F-4D97-AF65-F5344CB8AC3E}">
        <p14:creationId xmlns:p14="http://schemas.microsoft.com/office/powerpoint/2010/main" val="352802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171814" y="2042675"/>
            <a:ext cx="10361141" cy="354244"/>
          </a:xfrm>
        </p:spPr>
        <p:txBody>
          <a:bodyPr anchor="t">
            <a:noAutofit/>
          </a:bodyPr>
          <a:lstStyle/>
          <a:p>
            <a:pPr marL="0" indent="0">
              <a:buNone/>
            </a:pPr>
            <a:r>
              <a:rPr lang="en-GB" sz="2400" b="1" dirty="0"/>
              <a:t>Table 1:</a:t>
            </a:r>
            <a:r>
              <a:rPr lang="en-GB" sz="2400" dirty="0"/>
              <a:t> Reliability and validity</a:t>
            </a:r>
            <a:endParaRPr lang="pl-PL" sz="2400" dirty="0"/>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Results</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graphicFrame>
        <p:nvGraphicFramePr>
          <p:cNvPr id="2" name="Tabela 1">
            <a:extLst>
              <a:ext uri="{FF2B5EF4-FFF2-40B4-BE49-F238E27FC236}">
                <a16:creationId xmlns:a16="http://schemas.microsoft.com/office/drawing/2014/main" id="{0B324FE5-CAD9-4194-8EB5-5E5E7DC3906F}"/>
              </a:ext>
            </a:extLst>
          </p:cNvPr>
          <p:cNvGraphicFramePr>
            <a:graphicFrameLocks noGrp="1"/>
          </p:cNvGraphicFramePr>
          <p:nvPr>
            <p:extLst>
              <p:ext uri="{D42A27DB-BD31-4B8C-83A1-F6EECF244321}">
                <p14:modId xmlns:p14="http://schemas.microsoft.com/office/powerpoint/2010/main" val="2240999782"/>
              </p:ext>
            </p:extLst>
          </p:nvPr>
        </p:nvGraphicFramePr>
        <p:xfrm>
          <a:off x="1868271" y="2539115"/>
          <a:ext cx="6577189" cy="4139993"/>
        </p:xfrm>
        <a:graphic>
          <a:graphicData uri="http://schemas.openxmlformats.org/drawingml/2006/table">
            <a:tbl>
              <a:tblPr>
                <a:tableStyleId>{5C22544A-7EE6-4342-B048-85BDC9FD1C3A}</a:tableStyleId>
              </a:tblPr>
              <a:tblGrid>
                <a:gridCol w="1391669">
                  <a:extLst>
                    <a:ext uri="{9D8B030D-6E8A-4147-A177-3AD203B41FA5}">
                      <a16:colId xmlns:a16="http://schemas.microsoft.com/office/drawing/2014/main" val="2362952247"/>
                    </a:ext>
                  </a:extLst>
                </a:gridCol>
                <a:gridCol w="1535465">
                  <a:extLst>
                    <a:ext uri="{9D8B030D-6E8A-4147-A177-3AD203B41FA5}">
                      <a16:colId xmlns:a16="http://schemas.microsoft.com/office/drawing/2014/main" val="1571450996"/>
                    </a:ext>
                  </a:extLst>
                </a:gridCol>
                <a:gridCol w="1216357">
                  <a:extLst>
                    <a:ext uri="{9D8B030D-6E8A-4147-A177-3AD203B41FA5}">
                      <a16:colId xmlns:a16="http://schemas.microsoft.com/office/drawing/2014/main" val="3005770741"/>
                    </a:ext>
                  </a:extLst>
                </a:gridCol>
                <a:gridCol w="1216357">
                  <a:extLst>
                    <a:ext uri="{9D8B030D-6E8A-4147-A177-3AD203B41FA5}">
                      <a16:colId xmlns:a16="http://schemas.microsoft.com/office/drawing/2014/main" val="1238853523"/>
                    </a:ext>
                  </a:extLst>
                </a:gridCol>
                <a:gridCol w="1217341">
                  <a:extLst>
                    <a:ext uri="{9D8B030D-6E8A-4147-A177-3AD203B41FA5}">
                      <a16:colId xmlns:a16="http://schemas.microsoft.com/office/drawing/2014/main" val="729532327"/>
                    </a:ext>
                  </a:extLst>
                </a:gridCol>
              </a:tblGrid>
              <a:tr h="243529">
                <a:tc>
                  <a:txBody>
                    <a:bodyPr/>
                    <a:lstStyle/>
                    <a:p>
                      <a:pPr algn="l">
                        <a:spcAft>
                          <a:spcPts val="0"/>
                        </a:spcAft>
                      </a:pPr>
                      <a:r>
                        <a:rPr lang="en-GB" sz="1400" b="1" dirty="0">
                          <a:effectLst/>
                          <a:latin typeface="Roboto" panose="02000000000000000000" pitchFamily="2" charset="0"/>
                          <a:ea typeface="Roboto" panose="02000000000000000000" pitchFamily="2" charset="0"/>
                        </a:rPr>
                        <a:t>Variable</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1" dirty="0">
                          <a:effectLst/>
                          <a:latin typeface="Roboto" panose="02000000000000000000" pitchFamily="2" charset="0"/>
                          <a:ea typeface="Roboto" panose="02000000000000000000" pitchFamily="2" charset="0"/>
                        </a:rPr>
                        <a:t>Factor loading</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1" dirty="0">
                          <a:effectLst/>
                          <a:latin typeface="Roboto" panose="02000000000000000000" pitchFamily="2" charset="0"/>
                          <a:ea typeface="Roboto" panose="02000000000000000000" pitchFamily="2" charset="0"/>
                        </a:rPr>
                        <a:t>Cronbach’s α</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1" dirty="0">
                          <a:effectLst/>
                          <a:latin typeface="Roboto" panose="02000000000000000000" pitchFamily="2" charset="0"/>
                          <a:ea typeface="Roboto" panose="02000000000000000000" pitchFamily="2" charset="0"/>
                        </a:rPr>
                        <a:t>CR</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1" dirty="0">
                          <a:effectLst/>
                          <a:latin typeface="Roboto" panose="02000000000000000000" pitchFamily="2" charset="0"/>
                          <a:ea typeface="Roboto" panose="02000000000000000000" pitchFamily="2" charset="0"/>
                        </a:rPr>
                        <a:t>AVE</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extLst>
                  <a:ext uri="{0D108BD9-81ED-4DB2-BD59-A6C34878D82A}">
                    <a16:rowId xmlns:a16="http://schemas.microsoft.com/office/drawing/2014/main" val="3891744814"/>
                  </a:ext>
                </a:extLst>
              </a:tr>
              <a:tr h="243529">
                <a:tc gridSpan="2">
                  <a:txBody>
                    <a:bodyPr/>
                    <a:lstStyle/>
                    <a:p>
                      <a:pPr algn="l">
                        <a:spcAft>
                          <a:spcPts val="0"/>
                        </a:spcAft>
                      </a:pPr>
                      <a:r>
                        <a:rPr lang="en-GB" sz="1400" b="1" dirty="0">
                          <a:effectLst/>
                          <a:latin typeface="Roboto" panose="02000000000000000000" pitchFamily="2" charset="0"/>
                          <a:ea typeface="Roboto" panose="02000000000000000000" pitchFamily="2" charset="0"/>
                        </a:rPr>
                        <a:t>Knowledge-based resources</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hMerge="1">
                  <a:txBody>
                    <a:bodyPr/>
                    <a:lstStyle/>
                    <a:p>
                      <a:endParaRPr lang="pl-PL"/>
                    </a:p>
                  </a:txBody>
                  <a:tcPr/>
                </a:tc>
                <a:tc>
                  <a:txBody>
                    <a:bodyPr/>
                    <a:lstStyle/>
                    <a:p>
                      <a:pPr algn="l">
                        <a:spcAft>
                          <a:spcPts val="0"/>
                        </a:spcAft>
                      </a:pPr>
                      <a:r>
                        <a:rPr lang="en-GB" sz="1400" b="0" dirty="0">
                          <a:effectLst/>
                          <a:latin typeface="Roboto" panose="02000000000000000000" pitchFamily="2" charset="0"/>
                          <a:ea typeface="Roboto" panose="02000000000000000000" pitchFamily="2" charset="0"/>
                        </a:rPr>
                        <a:t>0.91</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0" dirty="0">
                          <a:effectLst/>
                          <a:latin typeface="Roboto" panose="02000000000000000000" pitchFamily="2" charset="0"/>
                          <a:ea typeface="Roboto" panose="02000000000000000000" pitchFamily="2" charset="0"/>
                        </a:rPr>
                        <a:t>0.91</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0" dirty="0">
                          <a:effectLst/>
                          <a:latin typeface="Roboto" panose="02000000000000000000" pitchFamily="2" charset="0"/>
                          <a:ea typeface="Roboto" panose="02000000000000000000" pitchFamily="2" charset="0"/>
                        </a:rPr>
                        <a:t>0.52</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extLst>
                  <a:ext uri="{0D108BD9-81ED-4DB2-BD59-A6C34878D82A}">
                    <a16:rowId xmlns:a16="http://schemas.microsoft.com/office/drawing/2014/main" val="3309004362"/>
                  </a:ext>
                </a:extLst>
              </a:tr>
              <a:tr h="243529">
                <a:tc>
                  <a:txBody>
                    <a:bodyPr/>
                    <a:lstStyle/>
                    <a:p>
                      <a:pPr algn="l">
                        <a:spcAft>
                          <a:spcPts val="0"/>
                        </a:spcAft>
                      </a:pPr>
                      <a:r>
                        <a:rPr lang="en-GB" sz="1400" b="0" dirty="0">
                          <a:effectLst/>
                          <a:latin typeface="Roboto" panose="02000000000000000000" pitchFamily="2" charset="0"/>
                          <a:ea typeface="Roboto" panose="02000000000000000000" pitchFamily="2" charset="0"/>
                        </a:rPr>
                        <a:t>KBR1</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T w="12700" cap="flat" cmpd="sng" algn="ctr">
                      <a:solidFill>
                        <a:srgbClr val="00B6ED"/>
                      </a:solidFill>
                      <a:prstDash val="solid"/>
                      <a:round/>
                      <a:headEnd type="none" w="med" len="med"/>
                      <a:tailEnd type="none" w="med" len="med"/>
                    </a:lnT>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0.668</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T w="12700" cap="flat" cmpd="sng" algn="ctr">
                      <a:solidFill>
                        <a:srgbClr val="00B6ED"/>
                      </a:solidFill>
                      <a:prstDash val="solid"/>
                      <a:round/>
                      <a:headEnd type="none" w="med" len="med"/>
                      <a:tailEnd type="none" w="med" len="med"/>
                    </a:lnT>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35221168"/>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KBR2</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0.731</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912773816"/>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KBR3</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0.795</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139036705"/>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KBR4</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0.758</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651831491"/>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KBR5</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0.783</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086919635"/>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KBR6</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0.679</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363113810"/>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KBR7</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0.741</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107485933"/>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KBR8</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0.574</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77118715"/>
                  </a:ext>
                </a:extLst>
              </a:tr>
              <a:tr h="243529">
                <a:tc>
                  <a:txBody>
                    <a:bodyPr/>
                    <a:lstStyle/>
                    <a:p>
                      <a:pPr algn="l">
                        <a:spcAft>
                          <a:spcPts val="0"/>
                        </a:spcAft>
                      </a:pPr>
                      <a:r>
                        <a:rPr lang="en-GB" sz="1400" b="0" dirty="0">
                          <a:effectLst/>
                          <a:latin typeface="Roboto" panose="02000000000000000000" pitchFamily="2" charset="0"/>
                          <a:ea typeface="Roboto" panose="02000000000000000000" pitchFamily="2" charset="0"/>
                        </a:rPr>
                        <a:t>KBR9</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B w="12700" cap="flat" cmpd="sng" algn="ctr">
                      <a:solidFill>
                        <a:srgbClr val="00B6ED"/>
                      </a:solidFill>
                      <a:prstDash val="solid"/>
                      <a:round/>
                      <a:headEnd type="none" w="med" len="med"/>
                      <a:tailEnd type="none" w="med" len="med"/>
                    </a:lnB>
                    <a:noFill/>
                  </a:tcPr>
                </a:tc>
                <a:tc gridSpan="4">
                  <a:txBody>
                    <a:bodyPr/>
                    <a:lstStyle/>
                    <a:p>
                      <a:pPr algn="l">
                        <a:spcAft>
                          <a:spcPts val="0"/>
                        </a:spcAft>
                      </a:pPr>
                      <a:r>
                        <a:rPr lang="en-GB" sz="1400" b="0" dirty="0">
                          <a:effectLst/>
                          <a:latin typeface="Roboto" panose="02000000000000000000" pitchFamily="2" charset="0"/>
                          <a:ea typeface="Roboto" panose="02000000000000000000" pitchFamily="2" charset="0"/>
                        </a:rPr>
                        <a:t>0.733</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B w="12700" cap="flat" cmpd="sng" algn="ctr">
                      <a:solidFill>
                        <a:srgbClr val="00B6ED"/>
                      </a:solidFill>
                      <a:prstDash val="solid"/>
                      <a:round/>
                      <a:headEnd type="none" w="med" len="med"/>
                      <a:tailEnd type="none" w="med" len="med"/>
                    </a:lnB>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770581955"/>
                  </a:ext>
                </a:extLst>
              </a:tr>
              <a:tr h="243529">
                <a:tc gridSpan="2">
                  <a:txBody>
                    <a:bodyPr/>
                    <a:lstStyle/>
                    <a:p>
                      <a:pPr algn="l">
                        <a:spcAft>
                          <a:spcPts val="0"/>
                        </a:spcAft>
                      </a:pPr>
                      <a:r>
                        <a:rPr lang="en-GB" sz="1400" b="1" dirty="0">
                          <a:effectLst/>
                          <a:latin typeface="Roboto" panose="02000000000000000000" pitchFamily="2" charset="0"/>
                          <a:ea typeface="Roboto" panose="02000000000000000000" pitchFamily="2" charset="0"/>
                        </a:rPr>
                        <a:t>Entrepreneurial orientation</a:t>
                      </a:r>
                      <a:endParaRPr lang="pl-PL" sz="1400" b="1"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hMerge="1">
                  <a:txBody>
                    <a:bodyPr/>
                    <a:lstStyle/>
                    <a:p>
                      <a:endParaRPr lang="pl-PL"/>
                    </a:p>
                  </a:txBody>
                  <a:tcPr/>
                </a:tc>
                <a:tc>
                  <a:txBody>
                    <a:bodyPr/>
                    <a:lstStyle/>
                    <a:p>
                      <a:pPr algn="l">
                        <a:spcAft>
                          <a:spcPts val="0"/>
                        </a:spcAft>
                      </a:pPr>
                      <a:r>
                        <a:rPr lang="en-GB" sz="1400" b="0" dirty="0">
                          <a:effectLst/>
                          <a:latin typeface="Roboto" panose="02000000000000000000" pitchFamily="2" charset="0"/>
                          <a:ea typeface="Roboto" panose="02000000000000000000" pitchFamily="2" charset="0"/>
                        </a:rPr>
                        <a:t>0.78</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0" dirty="0">
                          <a:effectLst/>
                          <a:latin typeface="Roboto" panose="02000000000000000000" pitchFamily="2" charset="0"/>
                          <a:ea typeface="Roboto" panose="02000000000000000000" pitchFamily="2" charset="0"/>
                        </a:rPr>
                        <a:t>0.83</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tc>
                  <a:txBody>
                    <a:bodyPr/>
                    <a:lstStyle/>
                    <a:p>
                      <a:pPr algn="l">
                        <a:spcAft>
                          <a:spcPts val="0"/>
                        </a:spcAft>
                      </a:pPr>
                      <a:r>
                        <a:rPr lang="en-GB" sz="1400" b="0" dirty="0">
                          <a:effectLst/>
                          <a:latin typeface="Roboto" panose="02000000000000000000" pitchFamily="2" charset="0"/>
                          <a:ea typeface="Roboto" panose="02000000000000000000" pitchFamily="2" charset="0"/>
                        </a:rPr>
                        <a:t>0.50</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T w="12700" cap="flat" cmpd="sng" algn="ctr">
                      <a:solidFill>
                        <a:srgbClr val="00B6ED"/>
                      </a:solidFill>
                      <a:prstDash val="solid"/>
                      <a:round/>
                      <a:headEnd type="none" w="med" len="med"/>
                      <a:tailEnd type="none" w="med" len="med"/>
                    </a:lnT>
                    <a:lnB w="12700" cap="flat" cmpd="sng" algn="ctr">
                      <a:solidFill>
                        <a:srgbClr val="00B6ED"/>
                      </a:solidFill>
                      <a:prstDash val="solid"/>
                      <a:round/>
                      <a:headEnd type="none" w="med" len="med"/>
                      <a:tailEnd type="none" w="med" len="med"/>
                    </a:lnB>
                    <a:noFill/>
                  </a:tcPr>
                </a:tc>
                <a:extLst>
                  <a:ext uri="{0D108BD9-81ED-4DB2-BD59-A6C34878D82A}">
                    <a16:rowId xmlns:a16="http://schemas.microsoft.com/office/drawing/2014/main" val="3951420053"/>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EO1</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T w="12700" cap="flat" cmpd="sng" algn="ctr">
                      <a:solidFill>
                        <a:srgbClr val="00B6ED"/>
                      </a:solidFill>
                      <a:prstDash val="solid"/>
                      <a:round/>
                      <a:headEnd type="none" w="med" len="med"/>
                      <a:tailEnd type="none" w="med" len="med"/>
                    </a:lnT>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0.650</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T w="12700" cap="flat" cmpd="sng" algn="ctr">
                      <a:solidFill>
                        <a:srgbClr val="00B6ED"/>
                      </a:solidFill>
                      <a:prstDash val="solid"/>
                      <a:round/>
                      <a:headEnd type="none" w="med" len="med"/>
                      <a:tailEnd type="none" w="med" len="med"/>
                    </a:lnT>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156214516"/>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EO2</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0.666</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585531325"/>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EO3</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0.787</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125171077"/>
                  </a:ext>
                </a:extLst>
              </a:tr>
              <a:tr h="243529">
                <a:tc>
                  <a:txBody>
                    <a:bodyPr/>
                    <a:lstStyle/>
                    <a:p>
                      <a:pPr algn="l">
                        <a:spcAft>
                          <a:spcPts val="0"/>
                        </a:spcAft>
                      </a:pPr>
                      <a:r>
                        <a:rPr lang="en-GB" sz="1400" b="0">
                          <a:effectLst/>
                          <a:latin typeface="Roboto" panose="02000000000000000000" pitchFamily="2" charset="0"/>
                          <a:ea typeface="Roboto" panose="02000000000000000000" pitchFamily="2" charset="0"/>
                        </a:rPr>
                        <a:t>EO4</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noFill/>
                  </a:tcPr>
                </a:tc>
                <a:tc gridSpan="4">
                  <a:txBody>
                    <a:bodyPr/>
                    <a:lstStyle/>
                    <a:p>
                      <a:pPr algn="l">
                        <a:spcAft>
                          <a:spcPts val="0"/>
                        </a:spcAft>
                      </a:pPr>
                      <a:r>
                        <a:rPr lang="en-GB" sz="1400" b="0">
                          <a:effectLst/>
                          <a:latin typeface="Roboto" panose="02000000000000000000" pitchFamily="2" charset="0"/>
                          <a:ea typeface="Roboto" panose="02000000000000000000" pitchFamily="2" charset="0"/>
                        </a:rPr>
                        <a:t>0.709</a:t>
                      </a:r>
                      <a:endParaRPr lang="pl-PL" sz="1400" b="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913781824"/>
                  </a:ext>
                </a:extLst>
              </a:tr>
              <a:tr h="243529">
                <a:tc>
                  <a:txBody>
                    <a:bodyPr/>
                    <a:lstStyle/>
                    <a:p>
                      <a:pPr algn="l">
                        <a:spcAft>
                          <a:spcPts val="0"/>
                        </a:spcAft>
                      </a:pPr>
                      <a:r>
                        <a:rPr lang="en-GB" sz="1400" b="0" dirty="0">
                          <a:effectLst/>
                          <a:latin typeface="Roboto" panose="02000000000000000000" pitchFamily="2" charset="0"/>
                          <a:ea typeface="Roboto" panose="02000000000000000000" pitchFamily="2" charset="0"/>
                        </a:rPr>
                        <a:t>EO5</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L w="12700" cap="flat" cmpd="sng" algn="ctr">
                      <a:solidFill>
                        <a:srgbClr val="00B6ED"/>
                      </a:solidFill>
                      <a:prstDash val="solid"/>
                      <a:round/>
                      <a:headEnd type="none" w="med" len="med"/>
                      <a:tailEnd type="none" w="med" len="med"/>
                    </a:lnL>
                    <a:lnB w="12700" cap="flat" cmpd="sng" algn="ctr">
                      <a:solidFill>
                        <a:srgbClr val="00B6ED"/>
                      </a:solidFill>
                      <a:prstDash val="solid"/>
                      <a:round/>
                      <a:headEnd type="none" w="med" len="med"/>
                      <a:tailEnd type="none" w="med" len="med"/>
                    </a:lnB>
                    <a:noFill/>
                  </a:tcPr>
                </a:tc>
                <a:tc gridSpan="4">
                  <a:txBody>
                    <a:bodyPr/>
                    <a:lstStyle/>
                    <a:p>
                      <a:pPr algn="l">
                        <a:spcAft>
                          <a:spcPts val="0"/>
                        </a:spcAft>
                      </a:pPr>
                      <a:r>
                        <a:rPr lang="en-GB" sz="1400" b="0" dirty="0">
                          <a:effectLst/>
                          <a:latin typeface="Roboto" panose="02000000000000000000" pitchFamily="2" charset="0"/>
                          <a:ea typeface="Roboto" panose="02000000000000000000" pitchFamily="2" charset="0"/>
                        </a:rPr>
                        <a:t>0.717</a:t>
                      </a:r>
                      <a:endParaRPr lang="pl-PL" sz="1400" b="0" dirty="0">
                        <a:effectLst/>
                        <a:latin typeface="Roboto" panose="02000000000000000000" pitchFamily="2" charset="0"/>
                        <a:ea typeface="Roboto" panose="02000000000000000000" pitchFamily="2" charset="0"/>
                        <a:cs typeface="Times New Roman" panose="02020603050405020304" pitchFamily="18" charset="0"/>
                      </a:endParaRPr>
                    </a:p>
                  </a:txBody>
                  <a:tcPr marL="44450" marR="44450" marT="0" marB="0" anchor="ctr">
                    <a:lnR w="12700" cap="flat" cmpd="sng" algn="ctr">
                      <a:solidFill>
                        <a:srgbClr val="00B6ED"/>
                      </a:solidFill>
                      <a:prstDash val="solid"/>
                      <a:round/>
                      <a:headEnd type="none" w="med" len="med"/>
                      <a:tailEnd type="none" w="med" len="med"/>
                    </a:lnR>
                    <a:lnB w="12700" cap="flat" cmpd="sng" algn="ctr">
                      <a:solidFill>
                        <a:srgbClr val="00B6ED"/>
                      </a:solidFill>
                      <a:prstDash val="solid"/>
                      <a:round/>
                      <a:headEnd type="none" w="med" len="med"/>
                      <a:tailEnd type="none" w="med" len="med"/>
                    </a:lnB>
                    <a:noFill/>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388513112"/>
                  </a:ext>
                </a:extLst>
              </a:tr>
            </a:tbl>
          </a:graphicData>
        </a:graphic>
      </p:graphicFrame>
    </p:spTree>
    <p:extLst>
      <p:ext uri="{BB962C8B-B14F-4D97-AF65-F5344CB8AC3E}">
        <p14:creationId xmlns:p14="http://schemas.microsoft.com/office/powerpoint/2010/main" val="130669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a:extLst>
              <a:ext uri="{FF2B5EF4-FFF2-40B4-BE49-F238E27FC236}">
                <a16:creationId xmlns:a16="http://schemas.microsoft.com/office/drawing/2014/main" id="{78F0E869-1923-4545-9ED0-6AE939505C11}"/>
              </a:ext>
            </a:extLst>
          </p:cNvPr>
          <p:cNvSpPr>
            <a:spLocks noGrp="1"/>
          </p:cNvSpPr>
          <p:nvPr>
            <p:ph idx="1"/>
          </p:nvPr>
        </p:nvSpPr>
        <p:spPr>
          <a:xfrm>
            <a:off x="171814" y="2368358"/>
            <a:ext cx="10361141" cy="354244"/>
          </a:xfrm>
        </p:spPr>
        <p:txBody>
          <a:bodyPr anchor="t">
            <a:noAutofit/>
          </a:bodyPr>
          <a:lstStyle/>
          <a:p>
            <a:pPr marL="0" indent="0">
              <a:buNone/>
            </a:pPr>
            <a:r>
              <a:rPr lang="en-GB" sz="2400" b="1" dirty="0"/>
              <a:t>Table 2:</a:t>
            </a:r>
            <a:r>
              <a:rPr lang="en-GB" sz="2400" dirty="0"/>
              <a:t> Descriptive statistics and correlation analysis (n=355; p&lt;0.001)</a:t>
            </a:r>
            <a:endParaRPr lang="pl-PL" sz="2000" dirty="0"/>
          </a:p>
        </p:txBody>
      </p:sp>
      <p:sp>
        <p:nvSpPr>
          <p:cNvPr id="8" name="Tytuł 1">
            <a:extLst>
              <a:ext uri="{FF2B5EF4-FFF2-40B4-BE49-F238E27FC236}">
                <a16:creationId xmlns:a16="http://schemas.microsoft.com/office/drawing/2014/main" id="{3AB15B9B-EEBB-4D0F-8EE3-DCC22ABBFE7A}"/>
              </a:ext>
            </a:extLst>
          </p:cNvPr>
          <p:cNvSpPr>
            <a:spLocks noGrp="1"/>
          </p:cNvSpPr>
          <p:nvPr>
            <p:ph type="title"/>
          </p:nvPr>
        </p:nvSpPr>
        <p:spPr>
          <a:xfrm>
            <a:off x="171814" y="1200683"/>
            <a:ext cx="10987715" cy="693432"/>
          </a:xfrm>
        </p:spPr>
        <p:txBody>
          <a:bodyPr>
            <a:normAutofit fontScale="90000"/>
          </a:bodyPr>
          <a:lstStyle/>
          <a:p>
            <a:pPr eaLnBrk="0" hangingPunct="0">
              <a:spcAft>
                <a:spcPts val="1800"/>
              </a:spcAft>
              <a:buClr>
                <a:srgbClr val="FFFF99"/>
              </a:buClr>
            </a:pPr>
            <a:r>
              <a:rPr lang="pl-PL" altLang="pl-PL" b="1" dirty="0" err="1">
                <a:latin typeface="Roboto" panose="02000000000000000000" pitchFamily="2" charset="0"/>
                <a:ea typeface="Roboto" panose="02000000000000000000" pitchFamily="2" charset="0"/>
              </a:rPr>
              <a:t>Results</a:t>
            </a:r>
            <a:endParaRPr lang="en-US" altLang="pl-PL" b="1" dirty="0">
              <a:latin typeface="Roboto" panose="02000000000000000000" pitchFamily="2" charset="0"/>
              <a:ea typeface="Roboto" panose="02000000000000000000" pitchFamily="2" charset="0"/>
            </a:endParaRPr>
          </a:p>
        </p:txBody>
      </p:sp>
      <p:sp>
        <p:nvSpPr>
          <p:cNvPr id="5" name="Prostokąt 4"/>
          <p:cNvSpPr/>
          <p:nvPr/>
        </p:nvSpPr>
        <p:spPr>
          <a:xfrm>
            <a:off x="0" y="1852048"/>
            <a:ext cx="6592388" cy="84133"/>
          </a:xfrm>
          <a:prstGeom prst="rect">
            <a:avLst/>
          </a:prstGeom>
          <a:solidFill>
            <a:srgbClr val="00B6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0762C8"/>
              </a:solidFill>
            </a:endParaRPr>
          </a:p>
        </p:txBody>
      </p:sp>
      <p:graphicFrame>
        <p:nvGraphicFramePr>
          <p:cNvPr id="3" name="Tabela 2">
            <a:extLst>
              <a:ext uri="{FF2B5EF4-FFF2-40B4-BE49-F238E27FC236}">
                <a16:creationId xmlns:a16="http://schemas.microsoft.com/office/drawing/2014/main" id="{6BAE2ACB-B791-4CE5-A359-57B9681E77A0}"/>
              </a:ext>
            </a:extLst>
          </p:cNvPr>
          <p:cNvGraphicFramePr>
            <a:graphicFrameLocks noGrp="1"/>
          </p:cNvGraphicFramePr>
          <p:nvPr>
            <p:extLst>
              <p:ext uri="{D42A27DB-BD31-4B8C-83A1-F6EECF244321}">
                <p14:modId xmlns:p14="http://schemas.microsoft.com/office/powerpoint/2010/main" val="327117134"/>
              </p:ext>
            </p:extLst>
          </p:nvPr>
        </p:nvGraphicFramePr>
        <p:xfrm>
          <a:off x="726382" y="3244338"/>
          <a:ext cx="9252003" cy="2484001"/>
        </p:xfrm>
        <a:graphic>
          <a:graphicData uri="http://schemas.openxmlformats.org/drawingml/2006/table">
            <a:tbl>
              <a:tblPr firstRow="1" firstCol="1" bandRow="1">
                <a:tableStyleId>{7DF18680-E054-41AD-8BC1-D1AEF772440D}</a:tableStyleId>
              </a:tblPr>
              <a:tblGrid>
                <a:gridCol w="3957083">
                  <a:extLst>
                    <a:ext uri="{9D8B030D-6E8A-4147-A177-3AD203B41FA5}">
                      <a16:colId xmlns:a16="http://schemas.microsoft.com/office/drawing/2014/main" val="2711974554"/>
                    </a:ext>
                  </a:extLst>
                </a:gridCol>
                <a:gridCol w="661865">
                  <a:extLst>
                    <a:ext uri="{9D8B030D-6E8A-4147-A177-3AD203B41FA5}">
                      <a16:colId xmlns:a16="http://schemas.microsoft.com/office/drawing/2014/main" val="653574586"/>
                    </a:ext>
                  </a:extLst>
                </a:gridCol>
                <a:gridCol w="661865">
                  <a:extLst>
                    <a:ext uri="{9D8B030D-6E8A-4147-A177-3AD203B41FA5}">
                      <a16:colId xmlns:a16="http://schemas.microsoft.com/office/drawing/2014/main" val="991845149"/>
                    </a:ext>
                  </a:extLst>
                </a:gridCol>
                <a:gridCol w="661865">
                  <a:extLst>
                    <a:ext uri="{9D8B030D-6E8A-4147-A177-3AD203B41FA5}">
                      <a16:colId xmlns:a16="http://schemas.microsoft.com/office/drawing/2014/main" val="2449817012"/>
                    </a:ext>
                  </a:extLst>
                </a:gridCol>
                <a:gridCol w="661865">
                  <a:extLst>
                    <a:ext uri="{9D8B030D-6E8A-4147-A177-3AD203B41FA5}">
                      <a16:colId xmlns:a16="http://schemas.microsoft.com/office/drawing/2014/main" val="1355577613"/>
                    </a:ext>
                  </a:extLst>
                </a:gridCol>
                <a:gridCol w="661865">
                  <a:extLst>
                    <a:ext uri="{9D8B030D-6E8A-4147-A177-3AD203B41FA5}">
                      <a16:colId xmlns:a16="http://schemas.microsoft.com/office/drawing/2014/main" val="2751770988"/>
                    </a:ext>
                  </a:extLst>
                </a:gridCol>
                <a:gridCol w="661865">
                  <a:extLst>
                    <a:ext uri="{9D8B030D-6E8A-4147-A177-3AD203B41FA5}">
                      <a16:colId xmlns:a16="http://schemas.microsoft.com/office/drawing/2014/main" val="616686274"/>
                    </a:ext>
                  </a:extLst>
                </a:gridCol>
                <a:gridCol w="661865">
                  <a:extLst>
                    <a:ext uri="{9D8B030D-6E8A-4147-A177-3AD203B41FA5}">
                      <a16:colId xmlns:a16="http://schemas.microsoft.com/office/drawing/2014/main" val="2513965070"/>
                    </a:ext>
                  </a:extLst>
                </a:gridCol>
                <a:gridCol w="661865">
                  <a:extLst>
                    <a:ext uri="{9D8B030D-6E8A-4147-A177-3AD203B41FA5}">
                      <a16:colId xmlns:a16="http://schemas.microsoft.com/office/drawing/2014/main" val="325986277"/>
                    </a:ext>
                  </a:extLst>
                </a:gridCol>
              </a:tblGrid>
              <a:tr h="510949">
                <a:tc>
                  <a:txBody>
                    <a:bodyPr/>
                    <a:lstStyle/>
                    <a:p>
                      <a:pPr algn="r">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dirty="0">
                          <a:solidFill>
                            <a:schemeClr val="tx1"/>
                          </a:solidFill>
                          <a:effectLst/>
                          <a:latin typeface="Roboto" panose="02000000000000000000" pitchFamily="2" charset="0"/>
                          <a:ea typeface="Roboto" panose="02000000000000000000" pitchFamily="2" charset="0"/>
                        </a:rPr>
                        <a:t>Mean</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dirty="0">
                          <a:solidFill>
                            <a:schemeClr val="tx1"/>
                          </a:solidFill>
                          <a:effectLst/>
                          <a:latin typeface="Roboto" panose="02000000000000000000" pitchFamily="2" charset="0"/>
                          <a:ea typeface="Roboto" panose="02000000000000000000" pitchFamily="2" charset="0"/>
                        </a:rPr>
                        <a:t>S.D.</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dirty="0">
                          <a:solidFill>
                            <a:schemeClr val="tx1"/>
                          </a:solidFill>
                          <a:effectLst/>
                          <a:latin typeface="Roboto" panose="02000000000000000000" pitchFamily="2" charset="0"/>
                          <a:ea typeface="Roboto" panose="02000000000000000000" pitchFamily="2" charset="0"/>
                        </a:rPr>
                        <a:t>KBR</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a:solidFill>
                            <a:schemeClr val="tx1"/>
                          </a:solidFill>
                          <a:effectLst/>
                          <a:latin typeface="Roboto" panose="02000000000000000000" pitchFamily="2" charset="0"/>
                          <a:ea typeface="Roboto" panose="02000000000000000000" pitchFamily="2" charset="0"/>
                        </a:rPr>
                        <a:t>EO1</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a:solidFill>
                            <a:schemeClr val="tx1"/>
                          </a:solidFill>
                          <a:effectLst/>
                          <a:latin typeface="Roboto" panose="02000000000000000000" pitchFamily="2" charset="0"/>
                          <a:ea typeface="Roboto" panose="02000000000000000000" pitchFamily="2" charset="0"/>
                        </a:rPr>
                        <a:t>EO2</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a:solidFill>
                            <a:schemeClr val="tx1"/>
                          </a:solidFill>
                          <a:effectLst/>
                          <a:latin typeface="Roboto" panose="02000000000000000000" pitchFamily="2" charset="0"/>
                          <a:ea typeface="Roboto" panose="02000000000000000000" pitchFamily="2" charset="0"/>
                        </a:rPr>
                        <a:t>EO3</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a:solidFill>
                            <a:schemeClr val="tx1"/>
                          </a:solidFill>
                          <a:effectLst/>
                          <a:latin typeface="Roboto" panose="02000000000000000000" pitchFamily="2" charset="0"/>
                          <a:ea typeface="Roboto" panose="02000000000000000000" pitchFamily="2" charset="0"/>
                        </a:rPr>
                        <a:t>EO4</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ctr">
                        <a:spcAft>
                          <a:spcPts val="0"/>
                        </a:spcAft>
                      </a:pPr>
                      <a:r>
                        <a:rPr lang="en-GB" sz="1600">
                          <a:solidFill>
                            <a:schemeClr val="tx1"/>
                          </a:solidFill>
                          <a:effectLst/>
                          <a:latin typeface="Roboto" panose="02000000000000000000" pitchFamily="2" charset="0"/>
                          <a:ea typeface="Roboto" panose="02000000000000000000" pitchFamily="2" charset="0"/>
                        </a:rPr>
                        <a:t>EO5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2378440"/>
                  </a:ext>
                </a:extLst>
              </a:tr>
              <a:tr h="328842">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Knowledge-based resources (KBR)</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3.45</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0.69</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1.00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30283"/>
                  </a:ext>
                </a:extLst>
              </a:tr>
              <a:tr h="328842">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EO1</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autonomy</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3.95</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0.98</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0.29</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1.00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a:solidFill>
                            <a:schemeClr val="tx1"/>
                          </a:solidFill>
                          <a:effectLst/>
                          <a:latin typeface="Roboto" panose="02000000000000000000" pitchFamily="2" charset="0"/>
                          <a:ea typeface="Roboto" panose="02000000000000000000" pitchFamily="2" charset="0"/>
                        </a:rPr>
                        <a:t> </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6965505"/>
                  </a:ext>
                </a:extLst>
              </a:tr>
              <a:tr h="328842">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EO2</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proactivity</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4.05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0.96</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0.33</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0.37</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1.00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6424770"/>
                  </a:ext>
                </a:extLst>
              </a:tr>
              <a:tr h="328842">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EO3</a:t>
                      </a:r>
                      <a:r>
                        <a:rPr lang="pl-PL" sz="1600" dirty="0">
                          <a:solidFill>
                            <a:schemeClr val="tx1"/>
                          </a:solidFill>
                          <a:effectLst/>
                          <a:latin typeface="Roboto" panose="02000000000000000000" pitchFamily="2" charset="0"/>
                          <a:ea typeface="Roboto" panose="02000000000000000000" pitchFamily="2" charset="0"/>
                        </a:rPr>
                        <a:t> (</a:t>
                      </a:r>
                      <a:r>
                        <a:rPr lang="en-GB" sz="1800" b="1" kern="1200" noProof="0" dirty="0">
                          <a:solidFill>
                            <a:schemeClr val="tx1"/>
                          </a:solidFill>
                          <a:effectLst/>
                          <a:latin typeface="+mn-lt"/>
                          <a:ea typeface="+mn-ea"/>
                          <a:cs typeface="+mn-cs"/>
                        </a:rPr>
                        <a:t>innovativeness</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3.91</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1.02</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0.37</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0.44</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0.46</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1.00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908770664"/>
                  </a:ext>
                </a:extLst>
              </a:tr>
              <a:tr h="328842">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EO4</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competitive aggressiveness </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3.59</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1.28</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0.28</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0.28</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0.43</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1.00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spcAft>
                          <a:spcPts val="0"/>
                        </a:spcAft>
                      </a:pPr>
                      <a:r>
                        <a:rPr lang="en-GB" sz="1600" dirty="0">
                          <a:solidFill>
                            <a:schemeClr val="tx1"/>
                          </a:solidFill>
                          <a:effectLst/>
                          <a:latin typeface="Roboto" panose="02000000000000000000" pitchFamily="2" charset="0"/>
                          <a:ea typeface="Roboto" panose="02000000000000000000" pitchFamily="2" charset="0"/>
                        </a:rPr>
                        <a:t> </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3698599"/>
                  </a:ext>
                </a:extLst>
              </a:tr>
              <a:tr h="328842">
                <a:tc>
                  <a:txBody>
                    <a:bodyPr/>
                    <a:lstStyle/>
                    <a:p>
                      <a:pPr algn="l">
                        <a:spcAft>
                          <a:spcPts val="0"/>
                        </a:spcAft>
                      </a:pPr>
                      <a:r>
                        <a:rPr lang="en-GB" sz="1600" dirty="0">
                          <a:solidFill>
                            <a:schemeClr val="tx1"/>
                          </a:solidFill>
                          <a:effectLst/>
                          <a:latin typeface="Roboto" panose="02000000000000000000" pitchFamily="2" charset="0"/>
                          <a:ea typeface="Roboto" panose="02000000000000000000" pitchFamily="2" charset="0"/>
                        </a:rPr>
                        <a:t>EO5</a:t>
                      </a:r>
                      <a:r>
                        <a:rPr lang="pl-PL" sz="1600" dirty="0">
                          <a:solidFill>
                            <a:schemeClr val="tx1"/>
                          </a:solidFill>
                          <a:effectLst/>
                          <a:latin typeface="Roboto" panose="02000000000000000000" pitchFamily="2" charset="0"/>
                          <a:ea typeface="Roboto" panose="02000000000000000000" pitchFamily="2" charset="0"/>
                        </a:rPr>
                        <a:t> (</a:t>
                      </a:r>
                      <a:r>
                        <a:rPr lang="en-GB" sz="1800" b="1" kern="1200" dirty="0">
                          <a:solidFill>
                            <a:schemeClr val="tx1"/>
                          </a:solidFill>
                          <a:effectLst/>
                          <a:latin typeface="+mn-lt"/>
                          <a:ea typeface="+mn-ea"/>
                          <a:cs typeface="+mn-cs"/>
                        </a:rPr>
                        <a:t>risk taking</a:t>
                      </a:r>
                      <a:r>
                        <a:rPr lang="pl-PL" sz="1800" b="1" kern="1200" dirty="0">
                          <a:solidFill>
                            <a:schemeClr val="tx1"/>
                          </a:solidFill>
                          <a:effectLst/>
                          <a:latin typeface="+mn-lt"/>
                          <a:ea typeface="+mn-ea"/>
                          <a:cs typeface="+mn-cs"/>
                        </a:rPr>
                        <a:t>)</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3.52</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1.26</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0.32</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0.31</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0.31</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0.35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a:solidFill>
                            <a:schemeClr val="tx1"/>
                          </a:solidFill>
                          <a:effectLst/>
                          <a:latin typeface="Roboto" panose="02000000000000000000" pitchFamily="2" charset="0"/>
                          <a:ea typeface="Roboto" panose="02000000000000000000" pitchFamily="2" charset="0"/>
                        </a:rPr>
                        <a:t>0.45</a:t>
                      </a:r>
                      <a:endParaRPr lang="pl-PL" sz="16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indent="-6985" algn="l">
                        <a:spcAft>
                          <a:spcPts val="0"/>
                        </a:spcAft>
                      </a:pPr>
                      <a:r>
                        <a:rPr lang="en-GB" sz="1600" dirty="0">
                          <a:solidFill>
                            <a:schemeClr val="tx1"/>
                          </a:solidFill>
                          <a:effectLst/>
                          <a:latin typeface="Roboto" panose="02000000000000000000" pitchFamily="2" charset="0"/>
                          <a:ea typeface="Roboto" panose="02000000000000000000" pitchFamily="2" charset="0"/>
                        </a:rPr>
                        <a:t>1.00</a:t>
                      </a:r>
                      <a:endParaRPr lang="pl-PL" sz="16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6939048"/>
                  </a:ext>
                </a:extLst>
              </a:tr>
            </a:tbl>
          </a:graphicData>
        </a:graphic>
      </p:graphicFrame>
    </p:spTree>
    <p:extLst>
      <p:ext uri="{BB962C8B-B14F-4D97-AF65-F5344CB8AC3E}">
        <p14:creationId xmlns:p14="http://schemas.microsoft.com/office/powerpoint/2010/main" val="1300460094"/>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16122</TotalTime>
  <Words>778</Words>
  <Application>Microsoft Office PowerPoint</Application>
  <PresentationFormat>Širokouhlá</PresentationFormat>
  <Paragraphs>216</Paragraphs>
  <Slides>12</Slides>
  <Notes>6</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12</vt:i4>
      </vt:variant>
    </vt:vector>
  </HeadingPairs>
  <TitlesOfParts>
    <vt:vector size="17" baseType="lpstr">
      <vt:lpstr>Arial</vt:lpstr>
      <vt:lpstr>Calibri</vt:lpstr>
      <vt:lpstr>Calibri Light</vt:lpstr>
      <vt:lpstr>Roboto</vt:lpstr>
      <vt:lpstr>Office Theme</vt:lpstr>
      <vt:lpstr>Entrepreneurial Orientation                        in Building the Knowledge-Based Resources of the Enterprises  Assoc. prof. Małgorzata Okręglicka, PhD.</vt:lpstr>
      <vt:lpstr>Introduction</vt:lpstr>
      <vt:lpstr>Network visualization</vt:lpstr>
      <vt:lpstr>Main aim and hypothesis</vt:lpstr>
      <vt:lpstr>Methods</vt:lpstr>
      <vt:lpstr>Methods</vt:lpstr>
      <vt:lpstr>Methods</vt:lpstr>
      <vt:lpstr>Results</vt:lpstr>
      <vt:lpstr>Results</vt:lpstr>
      <vt:lpstr>Results</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AstenGroup7</dc:creator>
  <cp:lastModifiedBy>Katarína Havierniková</cp:lastModifiedBy>
  <cp:revision>65</cp:revision>
  <dcterms:created xsi:type="dcterms:W3CDTF">2021-06-22T13:04:00Z</dcterms:created>
  <dcterms:modified xsi:type="dcterms:W3CDTF">2023-01-25T13:13:59Z</dcterms:modified>
</cp:coreProperties>
</file>